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9"/>
  </p:notesMasterIdLst>
  <p:handoutMasterIdLst>
    <p:handoutMasterId r:id="rId20"/>
  </p:handoutMasterIdLst>
  <p:sldIdLst>
    <p:sldId id="307" r:id="rId2"/>
    <p:sldId id="732" r:id="rId3"/>
    <p:sldId id="899" r:id="rId4"/>
    <p:sldId id="912" r:id="rId5"/>
    <p:sldId id="911" r:id="rId6"/>
    <p:sldId id="872" r:id="rId7"/>
    <p:sldId id="823" r:id="rId8"/>
    <p:sldId id="870" r:id="rId9"/>
    <p:sldId id="824" r:id="rId10"/>
    <p:sldId id="903" r:id="rId11"/>
    <p:sldId id="874" r:id="rId12"/>
    <p:sldId id="907" r:id="rId13"/>
    <p:sldId id="873" r:id="rId14"/>
    <p:sldId id="908" r:id="rId15"/>
    <p:sldId id="910" r:id="rId16"/>
    <p:sldId id="909" r:id="rId17"/>
    <p:sldId id="913" r:id="rId18"/>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midt, Ernst" initials="SE" lastIdx="1" clrIdx="0">
    <p:extLst>
      <p:ext uri="{19B8F6BF-5375-455C-9EA6-DF929625EA0E}">
        <p15:presenceInfo xmlns:p15="http://schemas.microsoft.com/office/powerpoint/2012/main" userId="S-1-5-21-1137930885-590902359-1714775081-24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B2B2B2"/>
    <a:srgbClr val="949494"/>
    <a:srgbClr val="DDDDDD"/>
    <a:srgbClr val="FFFF99"/>
    <a:srgbClr val="919191"/>
    <a:srgbClr val="969696"/>
    <a:srgbClr val="A6A9A8"/>
    <a:srgbClr val="9D9D9D"/>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8EA56F-E6F5-4DE7-91B7-4F0582203FD1}" v="7" dt="2022-05-09T12:18:18.46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4" autoAdjust="0"/>
    <p:restoredTop sz="86351" autoAdjust="0"/>
  </p:normalViewPr>
  <p:slideViewPr>
    <p:cSldViewPr>
      <p:cViewPr varScale="1">
        <p:scale>
          <a:sx n="72" d="100"/>
          <a:sy n="72" d="100"/>
        </p:scale>
        <p:origin x="834" y="72"/>
      </p:cViewPr>
      <p:guideLst>
        <p:guide orient="horz" pos="2160"/>
        <p:guide pos="2880"/>
      </p:guideLst>
    </p:cSldViewPr>
  </p:slideViewPr>
  <p:outlineViewPr>
    <p:cViewPr>
      <p:scale>
        <a:sx n="33" d="100"/>
        <a:sy n="33" d="100"/>
      </p:scale>
      <p:origin x="0" y="-61338"/>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90" d="100"/>
          <a:sy n="90" d="100"/>
        </p:scale>
        <p:origin x="-2754"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5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l" defTabSz="912813">
              <a:defRPr sz="1200">
                <a:cs typeface="+mn-cs"/>
              </a:defRPr>
            </a:lvl1pPr>
          </a:lstStyle>
          <a:p>
            <a:pPr>
              <a:defRPr/>
            </a:pPr>
            <a:endParaRPr lang="de-DE" dirty="0"/>
          </a:p>
        </p:txBody>
      </p:sp>
      <p:sp>
        <p:nvSpPr>
          <p:cNvPr id="198659"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r" defTabSz="912813">
              <a:defRPr sz="1200">
                <a:cs typeface="+mn-cs"/>
              </a:defRPr>
            </a:lvl1pPr>
          </a:lstStyle>
          <a:p>
            <a:pPr>
              <a:defRPr/>
            </a:pPr>
            <a:endParaRPr lang="de-DE" dirty="0"/>
          </a:p>
        </p:txBody>
      </p:sp>
      <p:sp>
        <p:nvSpPr>
          <p:cNvPr id="198660" name="Rectangle 4"/>
          <p:cNvSpPr>
            <a:spLocks noGrp="1" noChangeArrowheads="1"/>
          </p:cNvSpPr>
          <p:nvPr>
            <p:ph type="ftr" sz="quarter" idx="2"/>
          </p:nvPr>
        </p:nvSpPr>
        <p:spPr bwMode="auto">
          <a:xfrm>
            <a:off x="0" y="9428163"/>
            <a:ext cx="2944813"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l" defTabSz="912813">
              <a:defRPr sz="1200">
                <a:cs typeface="+mn-cs"/>
              </a:defRPr>
            </a:lvl1pPr>
          </a:lstStyle>
          <a:p>
            <a:pPr>
              <a:defRPr/>
            </a:pPr>
            <a:endParaRPr lang="de-DE" dirty="0"/>
          </a:p>
        </p:txBody>
      </p:sp>
      <p:sp>
        <p:nvSpPr>
          <p:cNvPr id="198661"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r" defTabSz="912813">
              <a:defRPr sz="1200">
                <a:cs typeface="+mn-cs"/>
              </a:defRPr>
            </a:lvl1pPr>
          </a:lstStyle>
          <a:p>
            <a:pPr>
              <a:defRPr/>
            </a:pPr>
            <a:fld id="{6BDE13D0-A3C8-4DA0-BE57-C59D583C1622}" type="slidenum">
              <a:rPr lang="de-DE"/>
              <a:pPr>
                <a:defRPr/>
              </a:pPr>
              <a:t>‹Nr.›</a:t>
            </a:fld>
            <a:endParaRPr lang="de-DE" dirty="0"/>
          </a:p>
        </p:txBody>
      </p:sp>
    </p:spTree>
    <p:extLst>
      <p:ext uri="{BB962C8B-B14F-4D97-AF65-F5344CB8AC3E}">
        <p14:creationId xmlns:p14="http://schemas.microsoft.com/office/powerpoint/2010/main" val="3222490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549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l" defTabSz="912813">
              <a:defRPr sz="1200">
                <a:cs typeface="+mn-cs"/>
              </a:defRPr>
            </a:lvl1pPr>
          </a:lstStyle>
          <a:p>
            <a:pPr>
              <a:defRPr/>
            </a:pPr>
            <a:endParaRPr lang="ru-RU"/>
          </a:p>
        </p:txBody>
      </p:sp>
      <p:sp>
        <p:nvSpPr>
          <p:cNvPr id="57549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lvl1pPr algn="r" defTabSz="912813">
              <a:defRPr sz="1200">
                <a:cs typeface="+mn-cs"/>
              </a:defRPr>
            </a:lvl1pPr>
          </a:lstStyle>
          <a:p>
            <a:pPr>
              <a:defRPr/>
            </a:pPr>
            <a:endParaRPr lang="ru-RU"/>
          </a:p>
        </p:txBody>
      </p:sp>
      <p:sp>
        <p:nvSpPr>
          <p:cNvPr id="31748"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575493"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212" tIns="45606" rIns="91212" bIns="45606" numCol="1" anchor="t" anchorCtr="0" compatLnSpc="1">
            <a:prstTxWarp prst="textNoShape">
              <a:avLst/>
            </a:prstTxWarp>
          </a:bodyPr>
          <a:lstStyle/>
          <a:p>
            <a:pPr lvl="0"/>
            <a:r>
              <a:rPr lang="ru-RU" noProof="0"/>
              <a:t>Textmasterformate durch Klicken bearbeiten</a:t>
            </a:r>
          </a:p>
          <a:p>
            <a:pPr lvl="1"/>
            <a:r>
              <a:rPr lang="ru-RU" noProof="0"/>
              <a:t>Zweite Ebene</a:t>
            </a:r>
          </a:p>
          <a:p>
            <a:pPr lvl="2"/>
            <a:r>
              <a:rPr lang="ru-RU" noProof="0"/>
              <a:t>Dritte Ebene</a:t>
            </a:r>
          </a:p>
          <a:p>
            <a:pPr lvl="3"/>
            <a:r>
              <a:rPr lang="ru-RU" noProof="0"/>
              <a:t>Vierte Ebene</a:t>
            </a:r>
          </a:p>
          <a:p>
            <a:pPr lvl="4"/>
            <a:r>
              <a:rPr lang="ru-RU" noProof="0"/>
              <a:t>Fünfte Ebene</a:t>
            </a:r>
          </a:p>
        </p:txBody>
      </p:sp>
      <p:sp>
        <p:nvSpPr>
          <p:cNvPr id="575494" name="Rectangle 6"/>
          <p:cNvSpPr>
            <a:spLocks noGrp="1" noChangeArrowheads="1"/>
          </p:cNvSpPr>
          <p:nvPr>
            <p:ph type="ftr" sz="quarter" idx="4"/>
          </p:nvPr>
        </p:nvSpPr>
        <p:spPr bwMode="auto">
          <a:xfrm>
            <a:off x="0" y="9428163"/>
            <a:ext cx="2944813"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l" defTabSz="912813">
              <a:defRPr sz="1200">
                <a:cs typeface="+mn-cs"/>
              </a:defRPr>
            </a:lvl1pPr>
          </a:lstStyle>
          <a:p>
            <a:pPr>
              <a:defRPr/>
            </a:pPr>
            <a:endParaRPr lang="ru-RU"/>
          </a:p>
        </p:txBody>
      </p:sp>
      <p:sp>
        <p:nvSpPr>
          <p:cNvPr id="57549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212" tIns="45606" rIns="91212" bIns="45606" numCol="1" anchor="b" anchorCtr="0" compatLnSpc="1">
            <a:prstTxWarp prst="textNoShape">
              <a:avLst/>
            </a:prstTxWarp>
          </a:bodyPr>
          <a:lstStyle>
            <a:lvl1pPr algn="r" defTabSz="912813">
              <a:defRPr sz="1200">
                <a:cs typeface="+mn-cs"/>
              </a:defRPr>
            </a:lvl1pPr>
          </a:lstStyle>
          <a:p>
            <a:pPr>
              <a:defRPr/>
            </a:pPr>
            <a:fld id="{A13923AE-8723-4153-A28E-85BD8EE21A1B}" type="slidenum">
              <a:rPr lang="ru-RU"/>
              <a:pPr>
                <a:defRPr/>
              </a:pPr>
              <a:t>‹Nr.›</a:t>
            </a:fld>
            <a:endParaRPr lang="ru-RU"/>
          </a:p>
        </p:txBody>
      </p:sp>
    </p:spTree>
    <p:extLst>
      <p:ext uri="{BB962C8B-B14F-4D97-AF65-F5344CB8AC3E}">
        <p14:creationId xmlns:p14="http://schemas.microsoft.com/office/powerpoint/2010/main" val="6822498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a:t>
            </a:fld>
            <a:endParaRPr lang="ru-RU"/>
          </a:p>
        </p:txBody>
      </p:sp>
    </p:spTree>
    <p:extLst>
      <p:ext uri="{BB962C8B-B14F-4D97-AF65-F5344CB8AC3E}">
        <p14:creationId xmlns:p14="http://schemas.microsoft.com/office/powerpoint/2010/main" val="2175408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10</a:t>
            </a:fld>
            <a:endParaRPr lang="ru-RU"/>
          </a:p>
        </p:txBody>
      </p:sp>
    </p:spTree>
    <p:extLst>
      <p:ext uri="{BB962C8B-B14F-4D97-AF65-F5344CB8AC3E}">
        <p14:creationId xmlns:p14="http://schemas.microsoft.com/office/powerpoint/2010/main" val="36219682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11</a:t>
            </a:fld>
            <a:endParaRPr lang="ru-RU"/>
          </a:p>
        </p:txBody>
      </p:sp>
    </p:spTree>
    <p:extLst>
      <p:ext uri="{BB962C8B-B14F-4D97-AF65-F5344CB8AC3E}">
        <p14:creationId xmlns:p14="http://schemas.microsoft.com/office/powerpoint/2010/main" val="4678011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12</a:t>
            </a:fld>
            <a:endParaRPr lang="ru-RU"/>
          </a:p>
        </p:txBody>
      </p:sp>
    </p:spTree>
    <p:extLst>
      <p:ext uri="{BB962C8B-B14F-4D97-AF65-F5344CB8AC3E}">
        <p14:creationId xmlns:p14="http://schemas.microsoft.com/office/powerpoint/2010/main" val="2855000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13</a:t>
            </a:fld>
            <a:endParaRPr lang="ru-RU"/>
          </a:p>
        </p:txBody>
      </p:sp>
    </p:spTree>
    <p:extLst>
      <p:ext uri="{BB962C8B-B14F-4D97-AF65-F5344CB8AC3E}">
        <p14:creationId xmlns:p14="http://schemas.microsoft.com/office/powerpoint/2010/main" val="2465002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14</a:t>
            </a:fld>
            <a:endParaRPr lang="ru-RU"/>
          </a:p>
        </p:txBody>
      </p:sp>
    </p:spTree>
    <p:extLst>
      <p:ext uri="{BB962C8B-B14F-4D97-AF65-F5344CB8AC3E}">
        <p14:creationId xmlns:p14="http://schemas.microsoft.com/office/powerpoint/2010/main" val="2137378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15</a:t>
            </a:fld>
            <a:endParaRPr lang="ru-RU"/>
          </a:p>
        </p:txBody>
      </p:sp>
    </p:spTree>
    <p:extLst>
      <p:ext uri="{BB962C8B-B14F-4D97-AF65-F5344CB8AC3E}">
        <p14:creationId xmlns:p14="http://schemas.microsoft.com/office/powerpoint/2010/main" val="3349514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16</a:t>
            </a:fld>
            <a:endParaRPr lang="ru-RU"/>
          </a:p>
        </p:txBody>
      </p:sp>
    </p:spTree>
    <p:extLst>
      <p:ext uri="{BB962C8B-B14F-4D97-AF65-F5344CB8AC3E}">
        <p14:creationId xmlns:p14="http://schemas.microsoft.com/office/powerpoint/2010/main" val="1736398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17</a:t>
            </a:fld>
            <a:endParaRPr lang="ru-RU"/>
          </a:p>
        </p:txBody>
      </p:sp>
    </p:spTree>
    <p:extLst>
      <p:ext uri="{BB962C8B-B14F-4D97-AF65-F5344CB8AC3E}">
        <p14:creationId xmlns:p14="http://schemas.microsoft.com/office/powerpoint/2010/main" val="3145464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2</a:t>
            </a:fld>
            <a:endParaRPr lang="ru-RU"/>
          </a:p>
        </p:txBody>
      </p:sp>
    </p:spTree>
    <p:extLst>
      <p:ext uri="{BB962C8B-B14F-4D97-AF65-F5344CB8AC3E}">
        <p14:creationId xmlns:p14="http://schemas.microsoft.com/office/powerpoint/2010/main" val="3615287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3</a:t>
            </a:fld>
            <a:endParaRPr lang="ru-RU"/>
          </a:p>
        </p:txBody>
      </p:sp>
    </p:spTree>
    <p:extLst>
      <p:ext uri="{BB962C8B-B14F-4D97-AF65-F5344CB8AC3E}">
        <p14:creationId xmlns:p14="http://schemas.microsoft.com/office/powerpoint/2010/main" val="2838262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4</a:t>
            </a:fld>
            <a:endParaRPr lang="ru-RU"/>
          </a:p>
        </p:txBody>
      </p:sp>
    </p:spTree>
    <p:extLst>
      <p:ext uri="{BB962C8B-B14F-4D97-AF65-F5344CB8AC3E}">
        <p14:creationId xmlns:p14="http://schemas.microsoft.com/office/powerpoint/2010/main" val="2286326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5</a:t>
            </a:fld>
            <a:endParaRPr lang="ru-RU"/>
          </a:p>
        </p:txBody>
      </p:sp>
    </p:spTree>
    <p:extLst>
      <p:ext uri="{BB962C8B-B14F-4D97-AF65-F5344CB8AC3E}">
        <p14:creationId xmlns:p14="http://schemas.microsoft.com/office/powerpoint/2010/main" val="2422360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6</a:t>
            </a:fld>
            <a:endParaRPr lang="ru-RU"/>
          </a:p>
        </p:txBody>
      </p:sp>
    </p:spTree>
    <p:extLst>
      <p:ext uri="{BB962C8B-B14F-4D97-AF65-F5344CB8AC3E}">
        <p14:creationId xmlns:p14="http://schemas.microsoft.com/office/powerpoint/2010/main" val="809316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7</a:t>
            </a:fld>
            <a:endParaRPr lang="ru-RU"/>
          </a:p>
        </p:txBody>
      </p:sp>
    </p:spTree>
    <p:extLst>
      <p:ext uri="{BB962C8B-B14F-4D97-AF65-F5344CB8AC3E}">
        <p14:creationId xmlns:p14="http://schemas.microsoft.com/office/powerpoint/2010/main" val="2766297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8</a:t>
            </a:fld>
            <a:endParaRPr lang="ru-RU"/>
          </a:p>
        </p:txBody>
      </p:sp>
    </p:spTree>
    <p:extLst>
      <p:ext uri="{BB962C8B-B14F-4D97-AF65-F5344CB8AC3E}">
        <p14:creationId xmlns:p14="http://schemas.microsoft.com/office/powerpoint/2010/main" val="964314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A13923AE-8723-4153-A28E-85BD8EE21A1B}" type="slidenum">
              <a:rPr lang="ru-RU" smtClean="0"/>
              <a:pPr>
                <a:defRPr/>
              </a:pPr>
              <a:t>9</a:t>
            </a:fld>
            <a:endParaRPr lang="ru-RU"/>
          </a:p>
        </p:txBody>
      </p:sp>
    </p:spTree>
    <p:extLst>
      <p:ext uri="{BB962C8B-B14F-4D97-AF65-F5344CB8AC3E}">
        <p14:creationId xmlns:p14="http://schemas.microsoft.com/office/powerpoint/2010/main" val="4286099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3pPr>
              <a:buFont typeface="Arial" pitchFamily="34" charset="0"/>
              <a:buChar char="•"/>
              <a:defRPr>
                <a:solidFill>
                  <a:schemeClr val="accent1">
                    <a:lumMod val="25000"/>
                  </a:schemeClr>
                </a:solidFill>
              </a:defRPr>
            </a:lvl3pPr>
            <a:lvl4pPr>
              <a:defRPr>
                <a:solidFill>
                  <a:schemeClr val="accent1">
                    <a:lumMod val="25000"/>
                  </a:schemeClr>
                </a:solidFill>
              </a:defRPr>
            </a:lvl4pPr>
            <a:lvl5pPr>
              <a:defRPr>
                <a:solidFill>
                  <a:schemeClr val="accent1">
                    <a:lumMod val="25000"/>
                  </a:schemeClr>
                </a:solidFill>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Rectangle 6"/>
          <p:cNvSpPr>
            <a:spLocks noGrp="1" noChangeArrowheads="1"/>
          </p:cNvSpPr>
          <p:nvPr>
            <p:ph type="title"/>
          </p:nvPr>
        </p:nvSpPr>
        <p:spPr bwMode="auto">
          <a:xfrm>
            <a:off x="3059832" y="836712"/>
            <a:ext cx="5399088" cy="2873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Titelmasterformat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06" name="Rectangle 14"/>
          <p:cNvSpPr>
            <a:spLocks noChangeArrowheads="1"/>
          </p:cNvSpPr>
          <p:nvPr/>
        </p:nvSpPr>
        <p:spPr bwMode="auto">
          <a:xfrm>
            <a:off x="2735263" y="2838450"/>
            <a:ext cx="6408737" cy="4019550"/>
          </a:xfrm>
          <a:prstGeom prst="rect">
            <a:avLst/>
          </a:prstGeom>
          <a:solidFill>
            <a:schemeClr val="accent1"/>
          </a:solidFill>
          <a:ln w="9525">
            <a:noFill/>
            <a:miter lim="800000"/>
            <a:headEnd/>
            <a:tailEnd/>
          </a:ln>
          <a:effectLst/>
        </p:spPr>
        <p:txBody>
          <a:bodyPr wrap="none" anchor="ctr"/>
          <a:lstStyle/>
          <a:p>
            <a:pPr algn="ctr">
              <a:defRPr/>
            </a:pPr>
            <a:endParaRPr lang="de-DE" dirty="0">
              <a:cs typeface="+mn-cs"/>
            </a:endParaRPr>
          </a:p>
        </p:txBody>
      </p:sp>
      <p:sp>
        <p:nvSpPr>
          <p:cNvPr id="8197" name="Rectangle 5"/>
          <p:cNvSpPr>
            <a:spLocks noChangeArrowheads="1"/>
          </p:cNvSpPr>
          <p:nvPr/>
        </p:nvSpPr>
        <p:spPr bwMode="auto">
          <a:xfrm>
            <a:off x="0" y="1"/>
            <a:ext cx="2741613" cy="6858000"/>
          </a:xfrm>
          <a:prstGeom prst="rect">
            <a:avLst/>
          </a:prstGeom>
          <a:solidFill>
            <a:schemeClr val="tx2"/>
          </a:solidFill>
          <a:ln w="9525">
            <a:noFill/>
            <a:miter lim="800000"/>
            <a:headEnd/>
            <a:tailEnd/>
          </a:ln>
          <a:effectLst/>
        </p:spPr>
        <p:txBody>
          <a:bodyPr wrap="none" anchor="ctr"/>
          <a:lstStyle/>
          <a:p>
            <a:pPr algn="ctr">
              <a:defRPr/>
            </a:pPr>
            <a:endParaRPr lang="de-DE" dirty="0">
              <a:cs typeface="+mn-cs"/>
            </a:endParaRPr>
          </a:p>
        </p:txBody>
      </p:sp>
      <p:sp>
        <p:nvSpPr>
          <p:cNvPr id="3076" name="Rectangle 6"/>
          <p:cNvSpPr>
            <a:spLocks noGrp="1" noChangeArrowheads="1"/>
          </p:cNvSpPr>
          <p:nvPr>
            <p:ph type="title"/>
          </p:nvPr>
        </p:nvSpPr>
        <p:spPr bwMode="auto">
          <a:xfrm>
            <a:off x="3059832" y="836712"/>
            <a:ext cx="5399088" cy="2873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Titelmasterformat durch Klicken bearbeiten</a:t>
            </a:r>
          </a:p>
        </p:txBody>
      </p:sp>
      <p:sp>
        <p:nvSpPr>
          <p:cNvPr id="3077" name="Rectangle 7"/>
          <p:cNvSpPr>
            <a:spLocks noGrp="1" noChangeArrowheads="1"/>
          </p:cNvSpPr>
          <p:nvPr>
            <p:ph type="body" idx="1"/>
          </p:nvPr>
        </p:nvSpPr>
        <p:spPr bwMode="auto">
          <a:xfrm>
            <a:off x="3057525" y="3165475"/>
            <a:ext cx="5399088" cy="32734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Textmasterformate durch Klicken bearbeiten</a:t>
            </a:r>
          </a:p>
          <a:p>
            <a:pPr lvl="1"/>
            <a:r>
              <a:rPr lang="de-DE" dirty="0"/>
              <a:t>Zweite Ebene</a:t>
            </a:r>
          </a:p>
        </p:txBody>
      </p:sp>
      <p:sp>
        <p:nvSpPr>
          <p:cNvPr id="8200" name="Rectangle 8"/>
          <p:cNvSpPr>
            <a:spLocks noChangeArrowheads="1"/>
          </p:cNvSpPr>
          <p:nvPr/>
        </p:nvSpPr>
        <p:spPr bwMode="auto">
          <a:xfrm>
            <a:off x="0" y="0"/>
            <a:ext cx="2741613" cy="2852738"/>
          </a:xfrm>
          <a:prstGeom prst="rect">
            <a:avLst/>
          </a:prstGeom>
          <a:solidFill>
            <a:schemeClr val="tx1"/>
          </a:solidFill>
          <a:ln w="9525">
            <a:noFill/>
            <a:miter lim="800000"/>
            <a:headEnd/>
            <a:tailEnd/>
          </a:ln>
          <a:effectLst/>
        </p:spPr>
        <p:txBody>
          <a:bodyPr wrap="none" anchor="ctr"/>
          <a:lstStyle/>
          <a:p>
            <a:pPr algn="ctr">
              <a:defRPr/>
            </a:pPr>
            <a:endParaRPr lang="de-DE" dirty="0">
              <a:cs typeface="+mn-cs"/>
            </a:endParaRPr>
          </a:p>
        </p:txBody>
      </p:sp>
      <p:sp>
        <p:nvSpPr>
          <p:cNvPr id="8215" name="Text Box 23"/>
          <p:cNvSpPr txBox="1">
            <a:spLocks noChangeArrowheads="1"/>
          </p:cNvSpPr>
          <p:nvPr userDrawn="1"/>
        </p:nvSpPr>
        <p:spPr bwMode="auto">
          <a:xfrm>
            <a:off x="8532440" y="116632"/>
            <a:ext cx="503237" cy="274638"/>
          </a:xfrm>
          <a:prstGeom prst="rect">
            <a:avLst/>
          </a:prstGeom>
          <a:noFill/>
          <a:ln w="9525">
            <a:noFill/>
            <a:miter lim="800000"/>
            <a:headEnd/>
            <a:tailEnd/>
          </a:ln>
          <a:effectLst/>
        </p:spPr>
        <p:txBody>
          <a:bodyPr>
            <a:spAutoFit/>
          </a:bodyPr>
          <a:lstStyle/>
          <a:p>
            <a:pPr>
              <a:spcBef>
                <a:spcPct val="50000"/>
              </a:spcBef>
              <a:defRPr/>
            </a:pPr>
            <a:fld id="{1F6E1F15-FDC8-496C-8023-B1C15D946DA0}" type="slidenum">
              <a:rPr lang="ru-RU" sz="1200">
                <a:solidFill>
                  <a:schemeClr val="tx2">
                    <a:lumMod val="50000"/>
                  </a:schemeClr>
                </a:solidFill>
                <a:cs typeface="+mn-cs"/>
              </a:rPr>
              <a:pPr>
                <a:spcBef>
                  <a:spcPct val="50000"/>
                </a:spcBef>
                <a:defRPr/>
              </a:pPr>
              <a:t>‹Nr.›</a:t>
            </a:fld>
            <a:endParaRPr lang="ru-RU" sz="1200" dirty="0">
              <a:solidFill>
                <a:schemeClr val="tx2">
                  <a:lumMod val="50000"/>
                </a:schemeClr>
              </a:solidFill>
              <a:cs typeface="+mn-cs"/>
            </a:endParaRPr>
          </a:p>
        </p:txBody>
      </p:sp>
      <p:pic>
        <p:nvPicPr>
          <p:cNvPr id="3085" name="Picture 38" descr="liob"/>
          <p:cNvPicPr>
            <a:picLocks noChangeAspect="1" noChangeArrowheads="1"/>
          </p:cNvPicPr>
          <p:nvPr userDrawn="1"/>
        </p:nvPicPr>
        <p:blipFill>
          <a:blip r:embed="rId3" cstate="print"/>
          <a:srcRect/>
          <a:stretch>
            <a:fillRect/>
          </a:stretch>
        </p:blipFill>
        <p:spPr bwMode="auto">
          <a:xfrm>
            <a:off x="0" y="0"/>
            <a:ext cx="2720975" cy="2852738"/>
          </a:xfrm>
          <a:prstGeom prst="rect">
            <a:avLst/>
          </a:prstGeom>
          <a:noFill/>
          <a:ln w="9525">
            <a:noFill/>
            <a:miter lim="800000"/>
            <a:headEnd/>
            <a:tailEnd/>
          </a:ln>
        </p:spPr>
      </p:pic>
      <p:pic>
        <p:nvPicPr>
          <p:cNvPr id="1028" name="Picture 4" descr="D:\Bilder\Logo\Logo blau\stoll_logo_pos_black_halb.jpg"/>
          <p:cNvPicPr>
            <a:picLocks noChangeAspect="1" noChangeArrowheads="1"/>
          </p:cNvPicPr>
          <p:nvPr userDrawn="1"/>
        </p:nvPicPr>
        <p:blipFill>
          <a:blip r:embed="rId4" cstate="print"/>
          <a:srcRect/>
          <a:stretch>
            <a:fillRect/>
          </a:stretch>
        </p:blipFill>
        <p:spPr bwMode="auto">
          <a:xfrm>
            <a:off x="2843808" y="116632"/>
            <a:ext cx="1008111" cy="176064"/>
          </a:xfrm>
          <a:prstGeom prst="rect">
            <a:avLst/>
          </a:prstGeom>
          <a:noFill/>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l" rtl="0" eaLnBrk="0" fontAlgn="base" hangingPunct="0">
        <a:lnSpc>
          <a:spcPct val="120000"/>
        </a:lnSpc>
        <a:spcBef>
          <a:spcPct val="20000"/>
        </a:spcBef>
        <a:spcAft>
          <a:spcPct val="0"/>
        </a:spcAft>
        <a:defRPr sz="1500">
          <a:solidFill>
            <a:schemeClr val="tx1"/>
          </a:solidFill>
          <a:latin typeface="+mj-lt"/>
          <a:ea typeface="+mj-ea"/>
          <a:cs typeface="+mj-cs"/>
        </a:defRPr>
      </a:lvl1pPr>
      <a:lvl2pPr algn="l" rtl="0" eaLnBrk="0" fontAlgn="base" hangingPunct="0">
        <a:lnSpc>
          <a:spcPct val="120000"/>
        </a:lnSpc>
        <a:spcBef>
          <a:spcPct val="20000"/>
        </a:spcBef>
        <a:spcAft>
          <a:spcPct val="0"/>
        </a:spcAft>
        <a:defRPr sz="1500">
          <a:solidFill>
            <a:schemeClr val="tx2"/>
          </a:solidFill>
          <a:latin typeface="Arial Narrow" pitchFamily="34" charset="0"/>
        </a:defRPr>
      </a:lvl2pPr>
      <a:lvl3pPr algn="l" rtl="0" eaLnBrk="0" fontAlgn="base" hangingPunct="0">
        <a:lnSpc>
          <a:spcPct val="120000"/>
        </a:lnSpc>
        <a:spcBef>
          <a:spcPct val="20000"/>
        </a:spcBef>
        <a:spcAft>
          <a:spcPct val="0"/>
        </a:spcAft>
        <a:defRPr sz="1500">
          <a:solidFill>
            <a:schemeClr val="tx2"/>
          </a:solidFill>
          <a:latin typeface="Arial Narrow" pitchFamily="34" charset="0"/>
        </a:defRPr>
      </a:lvl3pPr>
      <a:lvl4pPr algn="l" rtl="0" eaLnBrk="0" fontAlgn="base" hangingPunct="0">
        <a:lnSpc>
          <a:spcPct val="120000"/>
        </a:lnSpc>
        <a:spcBef>
          <a:spcPct val="20000"/>
        </a:spcBef>
        <a:spcAft>
          <a:spcPct val="0"/>
        </a:spcAft>
        <a:defRPr sz="1500">
          <a:solidFill>
            <a:schemeClr val="tx2"/>
          </a:solidFill>
          <a:latin typeface="Arial Narrow" pitchFamily="34" charset="0"/>
        </a:defRPr>
      </a:lvl4pPr>
      <a:lvl5pPr algn="l" rtl="0" eaLnBrk="0" fontAlgn="base" hangingPunct="0">
        <a:lnSpc>
          <a:spcPct val="120000"/>
        </a:lnSpc>
        <a:spcBef>
          <a:spcPct val="20000"/>
        </a:spcBef>
        <a:spcAft>
          <a:spcPct val="0"/>
        </a:spcAft>
        <a:defRPr sz="1500">
          <a:solidFill>
            <a:schemeClr val="tx2"/>
          </a:solidFill>
          <a:latin typeface="Arial Narrow" pitchFamily="34" charset="0"/>
        </a:defRPr>
      </a:lvl5pPr>
      <a:lvl6pPr marL="457200" algn="l" rtl="0" fontAlgn="base">
        <a:lnSpc>
          <a:spcPct val="120000"/>
        </a:lnSpc>
        <a:spcBef>
          <a:spcPct val="20000"/>
        </a:spcBef>
        <a:spcAft>
          <a:spcPct val="0"/>
        </a:spcAft>
        <a:defRPr sz="1500">
          <a:solidFill>
            <a:schemeClr val="tx2"/>
          </a:solidFill>
          <a:latin typeface="Arial Narrow" pitchFamily="34" charset="0"/>
        </a:defRPr>
      </a:lvl6pPr>
      <a:lvl7pPr marL="914400" algn="l" rtl="0" fontAlgn="base">
        <a:lnSpc>
          <a:spcPct val="120000"/>
        </a:lnSpc>
        <a:spcBef>
          <a:spcPct val="20000"/>
        </a:spcBef>
        <a:spcAft>
          <a:spcPct val="0"/>
        </a:spcAft>
        <a:defRPr sz="1500">
          <a:solidFill>
            <a:schemeClr val="tx2"/>
          </a:solidFill>
          <a:latin typeface="Arial Narrow" pitchFamily="34" charset="0"/>
        </a:defRPr>
      </a:lvl7pPr>
      <a:lvl8pPr marL="1371600" algn="l" rtl="0" fontAlgn="base">
        <a:lnSpc>
          <a:spcPct val="120000"/>
        </a:lnSpc>
        <a:spcBef>
          <a:spcPct val="20000"/>
        </a:spcBef>
        <a:spcAft>
          <a:spcPct val="0"/>
        </a:spcAft>
        <a:defRPr sz="1500">
          <a:solidFill>
            <a:schemeClr val="tx2"/>
          </a:solidFill>
          <a:latin typeface="Arial Narrow" pitchFamily="34" charset="0"/>
        </a:defRPr>
      </a:lvl8pPr>
      <a:lvl9pPr marL="1828800" algn="l" rtl="0" fontAlgn="base">
        <a:lnSpc>
          <a:spcPct val="120000"/>
        </a:lnSpc>
        <a:spcBef>
          <a:spcPct val="20000"/>
        </a:spcBef>
        <a:spcAft>
          <a:spcPct val="0"/>
        </a:spcAft>
        <a:defRPr sz="1500">
          <a:solidFill>
            <a:schemeClr val="tx2"/>
          </a:solidFill>
          <a:latin typeface="Arial Narrow" pitchFamily="34" charset="0"/>
        </a:defRPr>
      </a:lvl9pPr>
    </p:titleStyle>
    <p:bodyStyle>
      <a:lvl1pPr marL="176213" indent="-176213" algn="l" rtl="0" eaLnBrk="0" fontAlgn="base" hangingPunct="0">
        <a:lnSpc>
          <a:spcPct val="120000"/>
        </a:lnSpc>
        <a:spcBef>
          <a:spcPct val="20000"/>
        </a:spcBef>
        <a:spcAft>
          <a:spcPct val="0"/>
        </a:spcAft>
        <a:buFont typeface="Arial Narrow" pitchFamily="34" charset="0"/>
        <a:buChar char="|"/>
        <a:defRPr sz="1500">
          <a:solidFill>
            <a:schemeClr val="accent1">
              <a:lumMod val="25000"/>
            </a:schemeClr>
          </a:solidFill>
          <a:latin typeface="+mn-lt"/>
          <a:ea typeface="+mn-ea"/>
          <a:cs typeface="+mn-cs"/>
        </a:defRPr>
      </a:lvl1pPr>
      <a:lvl2pPr marL="539750" indent="-176213" algn="l" rtl="0" eaLnBrk="0" fontAlgn="base" hangingPunct="0">
        <a:lnSpc>
          <a:spcPct val="120000"/>
        </a:lnSpc>
        <a:spcBef>
          <a:spcPct val="20000"/>
        </a:spcBef>
        <a:spcAft>
          <a:spcPct val="0"/>
        </a:spcAft>
        <a:buFont typeface="Arial Narrow" pitchFamily="34" charset="0"/>
        <a:buChar char="|"/>
        <a:defRPr sz="1500">
          <a:solidFill>
            <a:schemeClr val="accent1">
              <a:lumMod val="25000"/>
            </a:schemeClr>
          </a:solidFill>
          <a:latin typeface="+mn-lt"/>
        </a:defRPr>
      </a:lvl2pPr>
      <a:lvl3pPr marL="1144588" indent="-228600" algn="l" rtl="0" eaLnBrk="0" fontAlgn="base" hangingPunct="0">
        <a:spcBef>
          <a:spcPct val="20000"/>
        </a:spcBef>
        <a:spcAft>
          <a:spcPct val="0"/>
        </a:spcAft>
        <a:defRPr sz="1500">
          <a:solidFill>
            <a:schemeClr val="bg1"/>
          </a:solidFill>
          <a:latin typeface="+mn-lt"/>
        </a:defRPr>
      </a:lvl3pPr>
      <a:lvl4pPr marL="1600200" indent="-228600" algn="l" rtl="0" eaLnBrk="0" fontAlgn="base" hangingPunct="0">
        <a:spcBef>
          <a:spcPct val="20000"/>
        </a:spcBef>
        <a:spcAft>
          <a:spcPct val="0"/>
        </a:spcAft>
        <a:defRPr sz="1500">
          <a:solidFill>
            <a:schemeClr val="bg1"/>
          </a:solidFill>
          <a:latin typeface="+mn-lt"/>
        </a:defRPr>
      </a:lvl4pPr>
      <a:lvl5pPr marL="2057400" indent="-228600" algn="l" rtl="0" eaLnBrk="0" fontAlgn="base" hangingPunct="0">
        <a:spcBef>
          <a:spcPct val="20000"/>
        </a:spcBef>
        <a:spcAft>
          <a:spcPct val="0"/>
        </a:spcAft>
        <a:defRPr sz="1500">
          <a:solidFill>
            <a:schemeClr val="bg1"/>
          </a:solidFill>
          <a:latin typeface="+mn-lt"/>
        </a:defRPr>
      </a:lvl5pPr>
      <a:lvl6pPr marL="2514600" indent="-228600" algn="l" rtl="0" fontAlgn="base">
        <a:spcBef>
          <a:spcPct val="20000"/>
        </a:spcBef>
        <a:spcAft>
          <a:spcPct val="0"/>
        </a:spcAft>
        <a:defRPr sz="1500">
          <a:solidFill>
            <a:schemeClr val="bg1"/>
          </a:solidFill>
          <a:latin typeface="+mn-lt"/>
        </a:defRPr>
      </a:lvl6pPr>
      <a:lvl7pPr marL="2971800" indent="-228600" algn="l" rtl="0" fontAlgn="base">
        <a:spcBef>
          <a:spcPct val="20000"/>
        </a:spcBef>
        <a:spcAft>
          <a:spcPct val="0"/>
        </a:spcAft>
        <a:defRPr sz="1500">
          <a:solidFill>
            <a:schemeClr val="bg1"/>
          </a:solidFill>
          <a:latin typeface="+mn-lt"/>
        </a:defRPr>
      </a:lvl7pPr>
      <a:lvl8pPr marL="3429000" indent="-228600" algn="l" rtl="0" fontAlgn="base">
        <a:spcBef>
          <a:spcPct val="20000"/>
        </a:spcBef>
        <a:spcAft>
          <a:spcPct val="0"/>
        </a:spcAft>
        <a:defRPr sz="1500">
          <a:solidFill>
            <a:schemeClr val="bg1"/>
          </a:solidFill>
          <a:latin typeface="+mn-lt"/>
        </a:defRPr>
      </a:lvl8pPr>
      <a:lvl9pPr marL="3886200" indent="-228600" algn="l" rtl="0" fontAlgn="base">
        <a:spcBef>
          <a:spcPct val="20000"/>
        </a:spcBef>
        <a:spcAft>
          <a:spcPct val="0"/>
        </a:spcAft>
        <a:defRPr sz="1500">
          <a:solidFill>
            <a:schemeClr val="bg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GIF"/></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pieren 7"/>
          <p:cNvGrpSpPr/>
          <p:nvPr/>
        </p:nvGrpSpPr>
        <p:grpSpPr>
          <a:xfrm>
            <a:off x="2748940" y="2845316"/>
            <a:ext cx="6395060" cy="3290957"/>
            <a:chOff x="2748940" y="2845316"/>
            <a:chExt cx="6395060" cy="3290957"/>
          </a:xfrm>
        </p:grpSpPr>
        <p:sp>
          <p:nvSpPr>
            <p:cNvPr id="6" name="Rechteck 5"/>
            <p:cNvSpPr/>
            <p:nvPr/>
          </p:nvSpPr>
          <p:spPr bwMode="auto">
            <a:xfrm>
              <a:off x="5508104" y="2852936"/>
              <a:ext cx="3635896" cy="1376164"/>
            </a:xfrm>
            <a:prstGeom prst="rect">
              <a:avLst/>
            </a:prstGeom>
            <a:solidFill>
              <a:srgbClr val="A6A9A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Arial" charset="0"/>
              </a:endParaRPr>
            </a:p>
          </p:txBody>
        </p:sp>
        <p:sp>
          <p:nvSpPr>
            <p:cNvPr id="4099" name="Text Box 6"/>
            <p:cNvSpPr txBox="1">
              <a:spLocks noChangeArrowheads="1"/>
            </p:cNvSpPr>
            <p:nvPr/>
          </p:nvSpPr>
          <p:spPr bwMode="auto">
            <a:xfrm>
              <a:off x="5436096" y="2996952"/>
              <a:ext cx="3707904" cy="3139321"/>
            </a:xfrm>
            <a:prstGeom prst="rect">
              <a:avLst/>
            </a:prstGeom>
            <a:noFill/>
            <a:ln w="9525">
              <a:noFill/>
              <a:miter lim="800000"/>
              <a:headEnd/>
              <a:tailEnd/>
            </a:ln>
          </p:spPr>
          <p:txBody>
            <a:bodyPr wrap="square">
              <a:spAutoFit/>
            </a:bodyPr>
            <a:lstStyle/>
            <a:p>
              <a:pPr>
                <a:spcBef>
                  <a:spcPct val="50000"/>
                </a:spcBef>
              </a:pPr>
              <a:r>
                <a:rPr lang="de-DE" sz="6600" dirty="0">
                  <a:solidFill>
                    <a:srgbClr val="4D4D4D"/>
                  </a:solidFill>
                  <a:latin typeface="Arial Narrow" pitchFamily="34" charset="0"/>
                </a:rPr>
                <a:t> BMS Sammel-klemme</a:t>
              </a:r>
              <a:endParaRPr lang="ru-RU" sz="6600" dirty="0">
                <a:solidFill>
                  <a:srgbClr val="4D4D4D"/>
                </a:solidFill>
                <a:latin typeface="Arial Narrow" pitchFamily="34" charset="0"/>
              </a:endParaRPr>
            </a:p>
          </p:txBody>
        </p:sp>
        <p:pic>
          <p:nvPicPr>
            <p:cNvPr id="1026" name="Picture 2" descr="D:\Bilder\Logo\m1plus-logo.bmp"/>
            <p:cNvPicPr>
              <a:picLocks noChangeAspect="1" noChangeArrowheads="1"/>
            </p:cNvPicPr>
            <p:nvPr/>
          </p:nvPicPr>
          <p:blipFill>
            <a:blip r:embed="rId3" cstate="print"/>
            <a:srcRect/>
            <a:stretch>
              <a:fillRect/>
            </a:stretch>
          </p:blipFill>
          <p:spPr bwMode="auto">
            <a:xfrm>
              <a:off x="2748940" y="2845316"/>
              <a:ext cx="2771800" cy="1385900"/>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lang="de-DE" dirty="0">
                <a:solidFill>
                  <a:schemeClr val="tx1"/>
                </a:solidFill>
              </a:rPr>
              <a:t>Endet ein Fadenführer in den mittleren 50 % des Musters, findet bei dieser Variante das sogenannte Zwischenklemmen statt.</a:t>
            </a:r>
          </a:p>
          <a:p>
            <a:r>
              <a:rPr lang="de-DE" dirty="0">
                <a:solidFill>
                  <a:schemeClr val="tx1"/>
                </a:solidFill>
              </a:rPr>
              <a:t>Dies bedeutet, der Fadenführer wird nach seiner letzten Verwendung automatisch in die Klemm-Grundposition gefahren.</a:t>
            </a:r>
          </a:p>
          <a:p>
            <a:r>
              <a:rPr lang="de-DE" dirty="0">
                <a:solidFill>
                  <a:schemeClr val="tx1"/>
                </a:solidFill>
              </a:rPr>
              <a:t>Das Klemmen nach dem Bund findet auf der Seite, auf welcher der Fadenführer steht nicht wie sonst üblich mit der äußeren Klemme sondern mit der inneren Klemme statt, damit beim Zwischenklemmen alle Fadenführer, die hinter der Klemm/Schneideinheit stehen, mit der äußeren Klemme geklemmt werden können.</a:t>
            </a:r>
          </a:p>
          <a:p>
            <a:r>
              <a:rPr lang="de-DE" dirty="0">
                <a:solidFill>
                  <a:schemeClr val="tx1"/>
                </a:solidFill>
              </a:rPr>
              <a:t>Das Zwischenklemmen ist ein zusätzliches Klemmen, das bei Bedarf zwischen dem Klemmen nach dem Anfang (bis 25%) und dem Teilende eingesetzt wird.</a:t>
            </a: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t>Zwischenklemmen (Beispielmuster 1)</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234744"/>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Klemmvariante: Klemmen und Schneiden über das ganze Muster</a:t>
            </a: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140687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7336" cy="2376264"/>
          </a:xfrm>
        </p:spPr>
        <p:txBody>
          <a:bodyPr>
            <a:noAutofit/>
          </a:bodyPr>
          <a:lstStyle/>
          <a:p>
            <a:pPr marL="0" indent="0">
              <a:buNone/>
            </a:pPr>
            <a:endParaRPr lang="de-DE" dirty="0">
              <a:solidFill>
                <a:schemeClr val="tx1"/>
              </a:solidFill>
            </a:endParaRPr>
          </a:p>
          <a:p>
            <a:pPr marL="0" indent="0">
              <a:buNone/>
            </a:pPr>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t>Zwischenklemmen (Beispielmuster 1)</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441228"/>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Klemmvariante: Klemmen und Schneiden über das ganze Muster</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r>
              <a:rPr lang="de-DE" sz="1400" dirty="0">
                <a:solidFill>
                  <a:srgbClr val="000000"/>
                </a:solidFill>
              </a:rPr>
              <a:t>Basismuster</a:t>
            </a: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pic>
        <p:nvPicPr>
          <p:cNvPr id="4" name="Grafik 3">
            <a:extLst>
              <a:ext uri="{FF2B5EF4-FFF2-40B4-BE49-F238E27FC236}">
                <a16:creationId xmlns:a16="http://schemas.microsoft.com/office/drawing/2014/main" id="{4F3CDCB4-BD4E-44EC-93F4-8C5F2BE882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1880" y="3185418"/>
            <a:ext cx="2648505" cy="3235440"/>
          </a:xfrm>
          <a:prstGeom prst="rect">
            <a:avLst/>
          </a:prstGeom>
        </p:spPr>
      </p:pic>
    </p:spTree>
    <p:extLst>
      <p:ext uri="{BB962C8B-B14F-4D97-AF65-F5344CB8AC3E}">
        <p14:creationId xmlns:p14="http://schemas.microsoft.com/office/powerpoint/2010/main" val="3271589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7336" cy="2376264"/>
          </a:xfrm>
        </p:spPr>
        <p:txBody>
          <a:bodyPr>
            <a:noAutofit/>
          </a:bodyPr>
          <a:lstStyle/>
          <a:p>
            <a:pPr marL="0" indent="0">
              <a:buNone/>
            </a:pPr>
            <a:endParaRPr lang="de-DE" dirty="0">
              <a:solidFill>
                <a:schemeClr val="tx1"/>
              </a:solidFill>
            </a:endParaRPr>
          </a:p>
          <a:p>
            <a:pPr marL="0" indent="0">
              <a:buNone/>
            </a:pPr>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t>Zwischenklemmen (Beispielmuster 1)</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441228"/>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Klemmvariante: Klemmen und Schneiden über das ganze Muster</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r>
              <a:rPr lang="de-DE" sz="1400" dirty="0">
                <a:solidFill>
                  <a:srgbClr val="000000"/>
                </a:solidFill>
              </a:rPr>
              <a:t>Klemm- und Schneidbefehle</a:t>
            </a: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pic>
        <p:nvPicPr>
          <p:cNvPr id="3" name="Grafik 2" descr="Ein Bild, das Text enthält.&#10;&#10;Automatisch generierte Beschreibung">
            <a:extLst>
              <a:ext uri="{FF2B5EF4-FFF2-40B4-BE49-F238E27FC236}">
                <a16:creationId xmlns:a16="http://schemas.microsoft.com/office/drawing/2014/main" id="{CB59B4A2-A23E-4087-AC8F-673657E18D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9417" y="3185418"/>
            <a:ext cx="4059163" cy="3235440"/>
          </a:xfrm>
          <a:prstGeom prst="rect">
            <a:avLst/>
          </a:prstGeom>
        </p:spPr>
      </p:pic>
    </p:spTree>
    <p:extLst>
      <p:ext uri="{BB962C8B-B14F-4D97-AF65-F5344CB8AC3E}">
        <p14:creationId xmlns:p14="http://schemas.microsoft.com/office/powerpoint/2010/main" val="4253510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lang="de-DE" dirty="0">
                <a:solidFill>
                  <a:schemeClr val="tx1"/>
                </a:solidFill>
              </a:rPr>
              <a:t>Da bei dieser Klemmvariante nur mit 2 Bereichen (bis 25% und Gestrickende) gearbeitet wird, gibt es hier kein Zwischenklemmen. Alle Fadenführer, welche nach den ersten 25 % nicht mehr im Gestrick verwendet werden, werden erst am Ende des Musters geklemmt.</a:t>
            </a: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t>Zwischenklemmen (Beispielmuster 2)</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Klemmvariante: Klemmen und Schneiden nach dem Bund und am Musterende</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3535747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lang="de-DE" dirty="0">
                <a:solidFill>
                  <a:schemeClr val="tx1"/>
                </a:solidFill>
              </a:rPr>
              <a:t>Werden Fadenführer nur in den oberen 25 % des Musters benützt, gilt folgendes Verhalten, welches ein Wickeln der Fäden am Bandabzug verhindern soll:</a:t>
            </a:r>
            <a:br>
              <a:rPr lang="de-DE" dirty="0">
                <a:solidFill>
                  <a:schemeClr val="tx1"/>
                </a:solidFill>
              </a:rPr>
            </a:br>
            <a:r>
              <a:rPr lang="de-DE" dirty="0">
                <a:solidFill>
                  <a:schemeClr val="tx1"/>
                </a:solidFill>
              </a:rPr>
              <a:t>Die Fadenführer werden durch das Float and Lock ins Muster gebracht und nach dem Anfang geklemmt. Vor Ihrer Benützung im oberen Bereich werden sie wieder aus der Klemme geholt.</a:t>
            </a:r>
          </a:p>
          <a:p>
            <a:r>
              <a:rPr lang="de-DE" dirty="0">
                <a:solidFill>
                  <a:schemeClr val="tx1"/>
                </a:solidFill>
              </a:rPr>
              <a:t>Typisches Beispiel ist z.B. der Schutzfaden. Werden die Schutzreihen oben mit Schutzgarn gestrickt, wird dieser am Beginn des Musters gestrickt. Er wird nach dem Bund geklemmt und oben wieder aus der Klemme geholt.</a:t>
            </a: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t>Bereich 3 (Beispielmuster 3)</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Klemmvariante: Automatisch Klemmen und Schneiden über das ganze Muster</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3271324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endParaRPr lang="de-DE" dirty="0">
              <a:solidFill>
                <a:schemeClr val="tx1"/>
              </a:solidFill>
            </a:endParaRP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t>Bereich 3 (Beispielmuster 3)</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Klemmvariante: Automatisch Klemmen und Schneiden über das ganze Muster</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pic>
        <p:nvPicPr>
          <p:cNvPr id="3" name="Grafik 2">
            <a:extLst>
              <a:ext uri="{FF2B5EF4-FFF2-40B4-BE49-F238E27FC236}">
                <a16:creationId xmlns:a16="http://schemas.microsoft.com/office/drawing/2014/main" id="{6C235292-FEBB-4131-9011-EAFD50E2C2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8" y="2924944"/>
            <a:ext cx="4474615" cy="3356992"/>
          </a:xfrm>
          <a:prstGeom prst="rect">
            <a:avLst/>
          </a:prstGeom>
        </p:spPr>
      </p:pic>
      <p:sp>
        <p:nvSpPr>
          <p:cNvPr id="2" name="Textfeld 1">
            <a:extLst>
              <a:ext uri="{FF2B5EF4-FFF2-40B4-BE49-F238E27FC236}">
                <a16:creationId xmlns:a16="http://schemas.microsoft.com/office/drawing/2014/main" id="{1B280867-6216-453B-904B-10540D088ECA}"/>
              </a:ext>
            </a:extLst>
          </p:cNvPr>
          <p:cNvSpPr txBox="1"/>
          <p:nvPr/>
        </p:nvSpPr>
        <p:spPr>
          <a:xfrm>
            <a:off x="0" y="3717032"/>
            <a:ext cx="2825052" cy="830997"/>
          </a:xfrm>
          <a:prstGeom prst="rect">
            <a:avLst/>
          </a:prstGeom>
          <a:noFill/>
        </p:spPr>
        <p:txBody>
          <a:bodyPr wrap="square" rtlCol="0">
            <a:spAutoFit/>
          </a:bodyPr>
          <a:lstStyle/>
          <a:p>
            <a:r>
              <a:rPr lang="de-DE" sz="1200" dirty="0"/>
              <a:t>Beispiel für Schutzfadenführer 8A: Fadenführer 8A wird nach dem Bund hinter die Klemm/Schneideeinrichtung (Klemmgrundposition) gebracht [8aG] </a:t>
            </a:r>
            <a:endParaRPr lang="en-US" sz="1200" dirty="0"/>
          </a:p>
        </p:txBody>
      </p:sp>
    </p:spTree>
    <p:extLst>
      <p:ext uri="{BB962C8B-B14F-4D97-AF65-F5344CB8AC3E}">
        <p14:creationId xmlns:p14="http://schemas.microsoft.com/office/powerpoint/2010/main" val="207277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lang="de-DE" dirty="0">
                <a:solidFill>
                  <a:schemeClr val="tx1"/>
                </a:solidFill>
              </a:rPr>
              <a:t>Da bei dieser Klemmvariante nur mit 2 Bereichen (bis 25% und Gestrickende) gearbeitet wird, können bei dieser Klemmvariante alle Fadenführer nur am Gestrickende geklemmt werden. Der Schutzfadenführer 8A würde in diesem Falle am Gestrickrand stehen bleiben und durch die automatische Randfixierung (bei der CREATE PLUS) im Gestrick fixiert werden.</a:t>
            </a: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t>Bereich 3 (Beispielmuster 4)</a:t>
            </a:r>
            <a:endParaRPr lang="de-DE" sz="1600" dirty="0">
              <a:solidFill>
                <a:schemeClr val="tx1"/>
              </a:solidFill>
            </a:endParaRPr>
          </a:p>
        </p:txBody>
      </p:sp>
      <p:sp>
        <p:nvSpPr>
          <p:cNvPr id="15364" name="Text Box 4"/>
          <p:cNvSpPr txBox="1">
            <a:spLocks noChangeArrowheads="1"/>
          </p:cNvSpPr>
          <p:nvPr/>
        </p:nvSpPr>
        <p:spPr bwMode="auto">
          <a:xfrm>
            <a:off x="3057524" y="1052736"/>
            <a:ext cx="5762947" cy="1096519"/>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Klemmvariante: Automatisch Klemmen und Schneiden nach dem Bund und am Musterende</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2443556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lang="de-DE" dirty="0">
                <a:solidFill>
                  <a:schemeClr val="tx1"/>
                </a:solidFill>
              </a:rPr>
              <a:t>Werden die automatischen Klemmvarianten </a:t>
            </a:r>
          </a:p>
          <a:p>
            <a:r>
              <a:rPr lang="de-DE" dirty="0">
                <a:solidFill>
                  <a:schemeClr val="tx1"/>
                </a:solidFill>
              </a:rPr>
              <a:t>- Automatisches Klemmen und Schneiden über das ganze Muster</a:t>
            </a:r>
          </a:p>
          <a:p>
            <a:r>
              <a:rPr lang="de-DE" dirty="0">
                <a:solidFill>
                  <a:schemeClr val="tx1"/>
                </a:solidFill>
              </a:rPr>
              <a:t>- Automatisch klemmen und Schneiden nach dem Anfang und am Musterende</a:t>
            </a:r>
          </a:p>
          <a:p>
            <a:r>
              <a:rPr lang="de-DE" dirty="0">
                <a:solidFill>
                  <a:schemeClr val="tx1"/>
                </a:solidFill>
              </a:rPr>
              <a:t>benützt, so ist ein manuelles Eingreifen nicht möglich. Zusätzlich manuelle Eingaben zum Beispiel nach Technikbearbeitung können zu Fehlern im </a:t>
            </a:r>
            <a:r>
              <a:rPr lang="de-DE" dirty="0" err="1">
                <a:solidFill>
                  <a:schemeClr val="tx1"/>
                </a:solidFill>
              </a:rPr>
              <a:t>Sintral</a:t>
            </a:r>
            <a:r>
              <a:rPr lang="de-DE" dirty="0">
                <a:solidFill>
                  <a:schemeClr val="tx1"/>
                </a:solidFill>
              </a:rPr>
              <a:t>-Check führen.</a:t>
            </a: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solidFill>
                  <a:schemeClr val="tx1"/>
                </a:solidFill>
              </a:rPr>
              <a:t>Automatische </a:t>
            </a:r>
            <a:r>
              <a:rPr lang="de-DE" sz="1600" dirty="0"/>
              <a:t>K</a:t>
            </a:r>
            <a:r>
              <a:rPr lang="de-DE" sz="1600" dirty="0">
                <a:solidFill>
                  <a:schemeClr val="tx1"/>
                </a:solidFill>
              </a:rPr>
              <a:t>lemmvarianten</a:t>
            </a:r>
          </a:p>
        </p:txBody>
      </p:sp>
      <p:sp>
        <p:nvSpPr>
          <p:cNvPr id="15364" name="Text Box 4"/>
          <p:cNvSpPr txBox="1">
            <a:spLocks noChangeArrowheads="1"/>
          </p:cNvSpPr>
          <p:nvPr/>
        </p:nvSpPr>
        <p:spPr bwMode="auto">
          <a:xfrm>
            <a:off x="3057524" y="1052736"/>
            <a:ext cx="5762947" cy="837986"/>
          </a:xfrm>
          <a:prstGeom prst="rect">
            <a:avLst/>
          </a:prstGeom>
          <a:noFill/>
          <a:ln w="9525">
            <a:noFill/>
            <a:miter lim="800000"/>
            <a:headEnd/>
            <a:tailEnd/>
          </a:ln>
        </p:spPr>
        <p:txBody>
          <a:bodyPr wrap="square" lIns="0" tIns="0" rIns="0" bIns="0">
            <a:spAutoFit/>
          </a:bodyPr>
          <a:lstStyle/>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896522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525" y="2938055"/>
            <a:ext cx="5976664" cy="3888432"/>
          </a:xfrm>
        </p:spPr>
        <p:txBody>
          <a:bodyPr>
            <a:noAutofit/>
          </a:bodyPr>
          <a:lstStyle/>
          <a:p>
            <a:pPr eaLnBrk="1" hangingPunct="1"/>
            <a:r>
              <a:rPr lang="de-DE" sz="1600" dirty="0">
                <a:solidFill>
                  <a:schemeClr val="tx1"/>
                </a:solidFill>
                <a:sym typeface="Wingdings" pitchFamily="2" charset="2"/>
              </a:rPr>
              <a:t>Erklärung der Unterschiede zwischen den Klemmautomatiken der Sammelklemme:</a:t>
            </a:r>
          </a:p>
          <a:p>
            <a:pPr eaLnBrk="1" hangingPunct="1"/>
            <a:r>
              <a:rPr lang="de-DE" sz="1600" dirty="0">
                <a:solidFill>
                  <a:schemeClr val="tx1"/>
                </a:solidFill>
                <a:sym typeface="Wingdings" pitchFamily="2" charset="2"/>
              </a:rPr>
              <a:t>- Benutzerdefiniertes Klemmen und Schneiden über Steuerspalten</a:t>
            </a:r>
          </a:p>
          <a:p>
            <a:pPr eaLnBrk="1" hangingPunct="1"/>
            <a:r>
              <a:rPr lang="de-DE" sz="1600" dirty="0">
                <a:solidFill>
                  <a:schemeClr val="tx1"/>
                </a:solidFill>
                <a:sym typeface="Wingdings" pitchFamily="2" charset="2"/>
              </a:rPr>
              <a:t>- Automatisch Klemmen und Schneiden über das ganze Muster</a:t>
            </a:r>
          </a:p>
          <a:p>
            <a:pPr eaLnBrk="1" hangingPunct="1"/>
            <a:r>
              <a:rPr lang="de-DE" sz="1200" dirty="0">
                <a:solidFill>
                  <a:schemeClr val="tx1"/>
                </a:solidFill>
                <a:sym typeface="Wingdings" pitchFamily="2" charset="2"/>
              </a:rPr>
              <a:t>und</a:t>
            </a:r>
          </a:p>
          <a:p>
            <a:pPr eaLnBrk="1" hangingPunct="1"/>
            <a:r>
              <a:rPr lang="de-DE" sz="1600" dirty="0">
                <a:solidFill>
                  <a:schemeClr val="tx1"/>
                </a:solidFill>
                <a:sym typeface="Wingdings" pitchFamily="2" charset="2"/>
              </a:rPr>
              <a:t>- Automatisch Klemmen und Schneiden nach dem Anfang und am Musterende</a:t>
            </a:r>
            <a:br>
              <a:rPr lang="de-DE" sz="1600" dirty="0">
                <a:solidFill>
                  <a:schemeClr val="tx1"/>
                </a:solidFill>
                <a:sym typeface="Wingdings" pitchFamily="2" charset="2"/>
              </a:rPr>
            </a:br>
            <a:r>
              <a:rPr lang="de-DE" sz="1600" dirty="0">
                <a:solidFill>
                  <a:schemeClr val="tx1"/>
                </a:solidFill>
                <a:sym typeface="Wingdings" pitchFamily="2" charset="2"/>
              </a:rPr>
              <a:t>(Default bei neuen Mustern)</a:t>
            </a:r>
          </a:p>
          <a:p>
            <a:pPr marL="363537" lvl="1" indent="0" eaLnBrk="1" hangingPunct="1">
              <a:lnSpc>
                <a:spcPts val="1300"/>
              </a:lnSpc>
              <a:spcBef>
                <a:spcPts val="0"/>
              </a:spcBef>
              <a:buNone/>
            </a:pPr>
            <a:endParaRPr lang="de-DE" sz="1200" dirty="0">
              <a:solidFill>
                <a:schemeClr val="tx1"/>
              </a:solidFill>
              <a:sym typeface="Wingdings" pitchFamily="2" charset="2"/>
            </a:endParaRPr>
          </a:p>
        </p:txBody>
      </p:sp>
      <p:sp>
        <p:nvSpPr>
          <p:cNvPr id="15363" name="Rectangle 3"/>
          <p:cNvSpPr>
            <a:spLocks noGrp="1" noChangeArrowheads="1"/>
          </p:cNvSpPr>
          <p:nvPr>
            <p:ph type="title"/>
          </p:nvPr>
        </p:nvSpPr>
        <p:spPr>
          <a:xfrm>
            <a:off x="3057525" y="2419995"/>
            <a:ext cx="5475288" cy="288925"/>
          </a:xfrm>
        </p:spPr>
        <p:txBody>
          <a:bodyPr/>
          <a:lstStyle/>
          <a:p>
            <a:pPr eaLnBrk="1" hangingPunct="1"/>
            <a:r>
              <a:rPr lang="de-DE" dirty="0">
                <a:solidFill>
                  <a:schemeClr val="tx1"/>
                </a:solidFill>
              </a:rPr>
              <a:t>Inhalt</a:t>
            </a:r>
          </a:p>
        </p:txBody>
      </p:sp>
      <p:sp>
        <p:nvSpPr>
          <p:cNvPr id="3" name="Textfeld 2">
            <a:extLst>
              <a:ext uri="{FF2B5EF4-FFF2-40B4-BE49-F238E27FC236}">
                <a16:creationId xmlns:a16="http://schemas.microsoft.com/office/drawing/2014/main" id="{DE5E2B87-DB6C-4EBA-B5AC-B6FB7571D635}"/>
              </a:ext>
            </a:extLst>
          </p:cNvPr>
          <p:cNvSpPr txBox="1"/>
          <p:nvPr/>
        </p:nvSpPr>
        <p:spPr>
          <a:xfrm>
            <a:off x="3057525" y="908720"/>
            <a:ext cx="4538811" cy="369332"/>
          </a:xfrm>
          <a:prstGeom prst="rect">
            <a:avLst/>
          </a:prstGeom>
          <a:noFill/>
        </p:spPr>
        <p:txBody>
          <a:bodyPr wrap="square" rtlCol="0">
            <a:spAutoFit/>
          </a:bodyPr>
          <a:lstStyle/>
          <a:p>
            <a:r>
              <a:rPr lang="de-DE" dirty="0"/>
              <a:t>Einstellbare Varianten der Sammelklemme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r>
              <a:rPr lang="de-DE" sz="1400" dirty="0">
                <a:solidFill>
                  <a:schemeClr val="tx1"/>
                </a:solidFill>
              </a:rPr>
              <a:t>Ist in der Konfiguration im Bereich der Sammelklemme die Einstellung „Benutzerdefiniertes Klemmen und Schneiden über Steuerspalte“ aktiv, muss der Anwender alle Angaben zur Steuerung der Sammelklemme selbst eingeben:</a:t>
            </a:r>
          </a:p>
          <a:p>
            <a:r>
              <a:rPr lang="de-DE" sz="1400" dirty="0">
                <a:solidFill>
                  <a:schemeClr val="tx1"/>
                </a:solidFill>
              </a:rPr>
              <a:t>- Klemm-Grundposition der Fadenführer</a:t>
            </a:r>
          </a:p>
          <a:p>
            <a:r>
              <a:rPr lang="de-DE" sz="1400" dirty="0">
                <a:solidFill>
                  <a:schemeClr val="tx1"/>
                </a:solidFill>
              </a:rPr>
              <a:t>- Klemme öffnen</a:t>
            </a:r>
          </a:p>
          <a:p>
            <a:r>
              <a:rPr lang="de-DE" sz="1400" dirty="0">
                <a:solidFill>
                  <a:schemeClr val="tx1"/>
                </a:solidFill>
              </a:rPr>
              <a:t>- Klemme schließen</a:t>
            </a:r>
          </a:p>
          <a:p>
            <a:r>
              <a:rPr lang="de-DE" sz="1400" dirty="0">
                <a:solidFill>
                  <a:schemeClr val="tx1"/>
                </a:solidFill>
              </a:rPr>
              <a:t>- Schneiden</a:t>
            </a:r>
          </a:p>
          <a:p>
            <a:endParaRPr lang="de-DE" sz="1400"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lang="de-DE" sz="1600" dirty="0">
                <a:solidFill>
                  <a:srgbClr val="000000"/>
                </a:solidFill>
              </a:rPr>
              <a:t>Benutzerdefiniertes </a:t>
            </a:r>
            <a:r>
              <a:rPr lang="de-DE" sz="1800" dirty="0">
                <a:solidFill>
                  <a:srgbClr val="000000"/>
                </a:solidFill>
              </a:rPr>
              <a:t>Klemmen</a:t>
            </a:r>
            <a:r>
              <a:rPr lang="de-DE" sz="1600" dirty="0">
                <a:solidFill>
                  <a:srgbClr val="000000"/>
                </a:solidFill>
              </a:rPr>
              <a:t> und Schneiden über Steuerspalten</a:t>
            </a:r>
            <a:br>
              <a:rPr lang="de-DE" dirty="0">
                <a:solidFill>
                  <a:schemeClr val="tx1"/>
                </a:solidFill>
              </a:rPr>
            </a:br>
            <a:endParaRPr lang="de-DE" dirty="0">
              <a:solidFill>
                <a:schemeClr val="tx1"/>
              </a:solidFill>
            </a:endParaRP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4014859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r>
              <a:rPr lang="de-DE" sz="1400" dirty="0">
                <a:solidFill>
                  <a:schemeClr val="tx1"/>
                </a:solidFill>
              </a:rPr>
              <a:t>Die 2 Einträge unterhalb den Klemmvarianten werden bei beiden Klemm-Automatiken ausgewertet, haben aber keine Auswirkung beim Benutzerdefinierten Klemmen und Schneiden:</a:t>
            </a:r>
          </a:p>
          <a:p>
            <a:r>
              <a:rPr lang="de-DE" sz="1400" dirty="0">
                <a:solidFill>
                  <a:schemeClr val="tx1"/>
                </a:solidFill>
              </a:rPr>
              <a:t>- Reihenzahl bis zum Öffnen der Klemmen:</a:t>
            </a:r>
          </a:p>
          <a:p>
            <a:r>
              <a:rPr lang="de-DE" sz="1400" dirty="0">
                <a:solidFill>
                  <a:schemeClr val="tx1"/>
                </a:solidFill>
              </a:rPr>
              <a:t>Das Öffnen der Klemmen wird um die eingestellte Reihenzahl verzögert. Das Öffnen wird zum gleichen Zeitpunkt ins Muster eingetragen, es erfolgt aber eine Verzögerung um den in der Klammer stehenden Wert.</a:t>
            </a:r>
          </a:p>
          <a:p>
            <a:r>
              <a:rPr lang="de-DE" sz="1400" dirty="0">
                <a:solidFill>
                  <a:schemeClr val="tx1"/>
                </a:solidFill>
              </a:rPr>
              <a:t>- Reihenanzahl bis zum Schließen der Klemmen nach dem Anfang</a:t>
            </a:r>
          </a:p>
          <a:p>
            <a:r>
              <a:rPr lang="de-DE" sz="1400" dirty="0">
                <a:solidFill>
                  <a:schemeClr val="tx1"/>
                </a:solidFill>
              </a:rPr>
              <a:t>Das Schließen der Klemmen und das Schneiden der Fäden wird um die eingestellte Reihenzahl verzögert. Die Klemm- und Schneidbefehle werden zum gleichen Zeitpunkt ins Muster eingetragen, es erfolgt aber eine Verzögerung um den in der Klammer stehenden Wert.</a:t>
            </a:r>
          </a:p>
          <a:p>
            <a:endParaRPr lang="de-DE" sz="1400" dirty="0">
              <a:solidFill>
                <a:schemeClr val="tx1"/>
              </a:solidFill>
            </a:endParaRPr>
          </a:p>
          <a:p>
            <a:endParaRPr lang="de-DE" sz="1400"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lang="de-DE" sz="1600" dirty="0">
                <a:solidFill>
                  <a:srgbClr val="000000"/>
                </a:solidFill>
              </a:rPr>
              <a:t>Einträge in </a:t>
            </a:r>
            <a:r>
              <a:rPr lang="de-DE" sz="1800" dirty="0">
                <a:solidFill>
                  <a:srgbClr val="000000"/>
                </a:solidFill>
              </a:rPr>
              <a:t>Konfiguration</a:t>
            </a:r>
            <a:r>
              <a:rPr lang="de-DE" sz="1600" dirty="0">
                <a:solidFill>
                  <a:srgbClr val="000000"/>
                </a:solidFill>
              </a:rPr>
              <a:t> unterhalb den Klemmvarianten</a:t>
            </a:r>
            <a:br>
              <a:rPr lang="de-DE" dirty="0">
                <a:solidFill>
                  <a:schemeClr val="tx1"/>
                </a:solidFill>
              </a:rPr>
            </a:br>
            <a:endParaRPr lang="de-DE" dirty="0">
              <a:solidFill>
                <a:schemeClr val="tx1"/>
              </a:solidFill>
            </a:endParaRP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931807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r>
              <a:rPr lang="de-DE" sz="1400" dirty="0">
                <a:solidFill>
                  <a:schemeClr val="tx1"/>
                </a:solidFill>
              </a:rPr>
              <a:t>Einteilung in Bereiche:</a:t>
            </a:r>
          </a:p>
          <a:p>
            <a:r>
              <a:rPr lang="de-DE" sz="1400" dirty="0">
                <a:solidFill>
                  <a:schemeClr val="tx1"/>
                </a:solidFill>
              </a:rPr>
              <a:t>Bei der Klemmvariante „Automatisch Klemmen und Schneiden über das ganze Muster“ wird das Muster in 3 Bereiche unterteilt:</a:t>
            </a:r>
          </a:p>
          <a:p>
            <a:r>
              <a:rPr lang="de-DE" sz="1400" dirty="0">
                <a:solidFill>
                  <a:schemeClr val="tx1"/>
                </a:solidFill>
              </a:rPr>
              <a:t>1. Bereich: Anfang und untere 25 %</a:t>
            </a:r>
          </a:p>
          <a:p>
            <a:r>
              <a:rPr lang="de-DE" sz="1400" dirty="0">
                <a:solidFill>
                  <a:schemeClr val="tx1"/>
                </a:solidFill>
              </a:rPr>
              <a:t>2. Bereich: Mittlere 50 %</a:t>
            </a:r>
          </a:p>
          <a:p>
            <a:r>
              <a:rPr lang="de-DE" sz="1400" dirty="0">
                <a:solidFill>
                  <a:schemeClr val="tx1"/>
                </a:solidFill>
              </a:rPr>
              <a:t>3. Bereich: Obere 25 %</a:t>
            </a:r>
          </a:p>
          <a:p>
            <a:endParaRPr lang="de-DE" sz="1400"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lang="de-DE" sz="1600" dirty="0">
                <a:solidFill>
                  <a:srgbClr val="000000"/>
                </a:solidFill>
              </a:rPr>
              <a:t>Automatisch Klemmen und Schneiden über das ganze Muster</a:t>
            </a:r>
            <a:br>
              <a:rPr lang="de-DE" dirty="0">
                <a:solidFill>
                  <a:schemeClr val="tx1"/>
                </a:solidFill>
              </a:rPr>
            </a:br>
            <a:endParaRPr lang="de-DE" dirty="0">
              <a:solidFill>
                <a:schemeClr val="tx1"/>
              </a:solidFill>
            </a:endParaRPr>
          </a:p>
        </p:txBody>
      </p:sp>
      <p:sp>
        <p:nvSpPr>
          <p:cNvPr id="15364" name="Text Box 4"/>
          <p:cNvSpPr txBox="1">
            <a:spLocks noChangeArrowheads="1"/>
          </p:cNvSpPr>
          <p:nvPr/>
        </p:nvSpPr>
        <p:spPr bwMode="auto">
          <a:xfrm>
            <a:off x="3057524" y="1052736"/>
            <a:ext cx="5762947" cy="234744"/>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Einteilung Bereiche</a:t>
            </a: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2472996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7152" y="3068960"/>
            <a:ext cx="5904656" cy="3598119"/>
          </a:xfrm>
        </p:spPr>
        <p:txBody>
          <a:bodyPr>
            <a:noAutofit/>
          </a:bodyPr>
          <a:lstStyle/>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20688"/>
            <a:ext cx="5475288" cy="288925"/>
          </a:xfrm>
        </p:spPr>
        <p:txBody>
          <a:bodyPr/>
          <a:lstStyle/>
          <a:p>
            <a:pPr eaLnBrk="1" hangingPunct="1"/>
            <a:r>
              <a:rPr lang="de-DE" sz="1600" dirty="0">
                <a:solidFill>
                  <a:srgbClr val="000000"/>
                </a:solidFill>
              </a:rPr>
              <a:t>Automatisch Klemmen und Schneiden über das ganze Muster</a:t>
            </a:r>
            <a:br>
              <a:rPr lang="de-DE" sz="1600" dirty="0">
                <a:solidFill>
                  <a:srgbClr val="000000"/>
                </a:solidFill>
              </a:rPr>
            </a:br>
            <a:endParaRPr lang="de-DE" dirty="0">
              <a:solidFill>
                <a:schemeClr val="tx1"/>
              </a:solidFill>
            </a:endParaRPr>
          </a:p>
        </p:txBody>
      </p:sp>
      <p:sp>
        <p:nvSpPr>
          <p:cNvPr id="15364" name="Text Box 4"/>
          <p:cNvSpPr txBox="1">
            <a:spLocks noChangeArrowheads="1"/>
          </p:cNvSpPr>
          <p:nvPr/>
        </p:nvSpPr>
        <p:spPr bwMode="auto">
          <a:xfrm>
            <a:off x="3057524" y="1052736"/>
            <a:ext cx="5762947" cy="1139607"/>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Einteilung Bereiche</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13" name="Textfeld 12">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pic>
        <p:nvPicPr>
          <p:cNvPr id="3" name="Grafik 2">
            <a:extLst>
              <a:ext uri="{FF2B5EF4-FFF2-40B4-BE49-F238E27FC236}">
                <a16:creationId xmlns:a16="http://schemas.microsoft.com/office/drawing/2014/main" id="{9E170C9D-3BA7-4B99-99E3-D167F3E199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9216" y="2924944"/>
            <a:ext cx="3924300" cy="3495914"/>
          </a:xfrm>
          <a:prstGeom prst="rect">
            <a:avLst/>
          </a:prstGeom>
        </p:spPr>
      </p:pic>
      <p:sp>
        <p:nvSpPr>
          <p:cNvPr id="2" name="Textfeld 1">
            <a:extLst>
              <a:ext uri="{FF2B5EF4-FFF2-40B4-BE49-F238E27FC236}">
                <a16:creationId xmlns:a16="http://schemas.microsoft.com/office/drawing/2014/main" id="{653104D4-95BC-4AB8-866A-7FC4C1E53856}"/>
              </a:ext>
            </a:extLst>
          </p:cNvPr>
          <p:cNvSpPr txBox="1"/>
          <p:nvPr/>
        </p:nvSpPr>
        <p:spPr>
          <a:xfrm>
            <a:off x="6971698" y="2875002"/>
            <a:ext cx="1560742" cy="276999"/>
          </a:xfrm>
          <a:prstGeom prst="rect">
            <a:avLst/>
          </a:prstGeom>
          <a:noFill/>
        </p:spPr>
        <p:txBody>
          <a:bodyPr wrap="square" rtlCol="0">
            <a:spAutoFit/>
          </a:bodyPr>
          <a:lstStyle/>
          <a:p>
            <a:r>
              <a:rPr lang="de-DE" sz="1200" dirty="0"/>
              <a:t>Gestrickende</a:t>
            </a:r>
            <a:endParaRPr lang="en-US" sz="1200" dirty="0"/>
          </a:p>
        </p:txBody>
      </p:sp>
      <p:sp>
        <p:nvSpPr>
          <p:cNvPr id="8" name="Textfeld 7">
            <a:extLst>
              <a:ext uri="{FF2B5EF4-FFF2-40B4-BE49-F238E27FC236}">
                <a16:creationId xmlns:a16="http://schemas.microsoft.com/office/drawing/2014/main" id="{B9530D5F-92EE-4A9D-9B10-C5BEB3FC1AC8}"/>
              </a:ext>
            </a:extLst>
          </p:cNvPr>
          <p:cNvSpPr txBox="1"/>
          <p:nvPr/>
        </p:nvSpPr>
        <p:spPr>
          <a:xfrm>
            <a:off x="6971698" y="5149913"/>
            <a:ext cx="2058046" cy="461665"/>
          </a:xfrm>
          <a:prstGeom prst="rect">
            <a:avLst/>
          </a:prstGeom>
          <a:noFill/>
        </p:spPr>
        <p:txBody>
          <a:bodyPr wrap="square" rtlCol="0">
            <a:spAutoFit/>
          </a:bodyPr>
          <a:lstStyle/>
          <a:p>
            <a:r>
              <a:rPr lang="de-DE" sz="1200" dirty="0"/>
              <a:t>Klemmen nach dem Bund</a:t>
            </a:r>
            <a:br>
              <a:rPr lang="de-DE" sz="1200" dirty="0"/>
            </a:br>
            <a:r>
              <a:rPr lang="de-DE" sz="1200" u="sng" dirty="0"/>
              <a:t>oder</a:t>
            </a:r>
            <a:r>
              <a:rPr lang="de-DE" sz="1200" dirty="0"/>
              <a:t> bei Bedarf bis 25%</a:t>
            </a:r>
            <a:endParaRPr lang="en-US" sz="1200" dirty="0"/>
          </a:p>
        </p:txBody>
      </p:sp>
      <p:sp>
        <p:nvSpPr>
          <p:cNvPr id="9" name="Textfeld 8">
            <a:extLst>
              <a:ext uri="{FF2B5EF4-FFF2-40B4-BE49-F238E27FC236}">
                <a16:creationId xmlns:a16="http://schemas.microsoft.com/office/drawing/2014/main" id="{6B6CFAC9-9487-4CDF-A4E7-847CA3AEDC5B}"/>
              </a:ext>
            </a:extLst>
          </p:cNvPr>
          <p:cNvSpPr txBox="1"/>
          <p:nvPr/>
        </p:nvSpPr>
        <p:spPr>
          <a:xfrm>
            <a:off x="6971698" y="3613666"/>
            <a:ext cx="2058046" cy="461665"/>
          </a:xfrm>
          <a:prstGeom prst="rect">
            <a:avLst/>
          </a:prstGeom>
          <a:noFill/>
        </p:spPr>
        <p:txBody>
          <a:bodyPr wrap="square" rtlCol="0">
            <a:spAutoFit/>
          </a:bodyPr>
          <a:lstStyle/>
          <a:p>
            <a:r>
              <a:rPr lang="de-DE" sz="1200" dirty="0"/>
              <a:t>Zwischenklemmen bei Bedarf bis 75%</a:t>
            </a:r>
            <a:endParaRPr lang="en-US" sz="1200" dirty="0"/>
          </a:p>
        </p:txBody>
      </p:sp>
    </p:spTree>
    <p:extLst>
      <p:ext uri="{BB962C8B-B14F-4D97-AF65-F5344CB8AC3E}">
        <p14:creationId xmlns:p14="http://schemas.microsoft.com/office/powerpoint/2010/main" val="1400127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r>
              <a:rPr lang="de-DE" sz="1600" dirty="0">
                <a:solidFill>
                  <a:schemeClr val="tx1"/>
                </a:solidFill>
              </a:rPr>
              <a:t>Einteilung in Bereiche:</a:t>
            </a:r>
          </a:p>
          <a:p>
            <a:r>
              <a:rPr lang="de-DE" sz="1600" dirty="0">
                <a:solidFill>
                  <a:schemeClr val="tx1"/>
                </a:solidFill>
              </a:rPr>
              <a:t>Bei der Klemmvariante „Automatisch Klemmen und Schneiden nach dem Anfang und am Musterende“ wird das Muster in 2 Bereiche unterteilt:</a:t>
            </a:r>
          </a:p>
          <a:p>
            <a:r>
              <a:rPr lang="de-DE" sz="1600" dirty="0">
                <a:solidFill>
                  <a:schemeClr val="tx1"/>
                </a:solidFill>
              </a:rPr>
              <a:t>1. Bereich: Anfang und untere 25 %</a:t>
            </a:r>
          </a:p>
          <a:p>
            <a:r>
              <a:rPr lang="de-DE" sz="1600" dirty="0">
                <a:solidFill>
                  <a:schemeClr val="tx1"/>
                </a:solidFill>
              </a:rPr>
              <a:t>2. Bereich: restliche 75 %</a:t>
            </a:r>
            <a:br>
              <a:rPr lang="de-DE" dirty="0">
                <a:solidFill>
                  <a:schemeClr val="tx1"/>
                </a:solidFill>
              </a:rPr>
            </a:br>
            <a:endParaRPr lang="de-DE" dirty="0">
              <a:solidFill>
                <a:schemeClr val="tx1"/>
              </a:solidFill>
            </a:endParaRP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solidFill>
                  <a:srgbClr val="000000"/>
                </a:solidFill>
              </a:rPr>
              <a:t>Automatisch Klemmen und Schneiden nach dem Anfang und am Musterende (Default)</a:t>
            </a:r>
            <a:endParaRPr lang="de-DE" sz="1600" dirty="0">
              <a:solidFill>
                <a:schemeClr val="tx1"/>
              </a:solidFill>
            </a:endParaRPr>
          </a:p>
        </p:txBody>
      </p:sp>
      <p:sp>
        <p:nvSpPr>
          <p:cNvPr id="15364" name="Text Box 4"/>
          <p:cNvSpPr txBox="1">
            <a:spLocks noChangeArrowheads="1"/>
          </p:cNvSpPr>
          <p:nvPr/>
        </p:nvSpPr>
        <p:spPr bwMode="auto">
          <a:xfrm>
            <a:off x="3057152" y="1340768"/>
            <a:ext cx="5762947" cy="536365"/>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Einteilung Bereiche</a:t>
            </a: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602564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5237833" y="4513767"/>
            <a:ext cx="3308588" cy="1827403"/>
          </a:xfrm>
        </p:spPr>
        <p:txBody>
          <a:bodyPr>
            <a:noAutofit/>
          </a:bodyPr>
          <a:lstStyle/>
          <a:p>
            <a:endParaRPr lang="de-DE" dirty="0">
              <a:solidFill>
                <a:schemeClr val="tx1"/>
              </a:solidFill>
            </a:endParaRPr>
          </a:p>
          <a:p>
            <a:pPr lvl="1"/>
            <a:endParaRPr lang="de-DE" dirty="0">
              <a:solidFill>
                <a:schemeClr val="tx1"/>
              </a:solidFill>
            </a:endParaRPr>
          </a:p>
          <a:p>
            <a:endParaRPr lang="de-DE" dirty="0">
              <a:solidFill>
                <a:schemeClr val="tx1"/>
              </a:solidFill>
            </a:endParaRPr>
          </a:p>
          <a:p>
            <a:endParaRPr lang="de-DE" dirty="0">
              <a:solidFill>
                <a:schemeClr val="tx1"/>
              </a:solidFill>
            </a:endParaRP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600" dirty="0">
                <a:solidFill>
                  <a:srgbClr val="000000"/>
                </a:solidFill>
              </a:rPr>
              <a:t>Automatisch Klemmen und Schneiden nach dem Anfang und am Musterende</a:t>
            </a:r>
            <a:endParaRPr lang="de-DE" sz="1600" dirty="0">
              <a:solidFill>
                <a:schemeClr val="tx1"/>
              </a:solidFill>
            </a:endParaRPr>
          </a:p>
        </p:txBody>
      </p:sp>
      <p:sp>
        <p:nvSpPr>
          <p:cNvPr id="15364" name="Text Box 4"/>
          <p:cNvSpPr txBox="1">
            <a:spLocks noChangeArrowheads="1"/>
          </p:cNvSpPr>
          <p:nvPr/>
        </p:nvSpPr>
        <p:spPr bwMode="auto">
          <a:xfrm>
            <a:off x="3055613" y="1341370"/>
            <a:ext cx="5762947" cy="837986"/>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Einteilung Bereiche</a:t>
            </a:r>
          </a:p>
          <a:p>
            <a:pPr>
              <a:lnSpc>
                <a:spcPct val="120000"/>
              </a:lnSpc>
              <a:spcBef>
                <a:spcPct val="20000"/>
              </a:spcBef>
            </a:pPr>
            <a:endParaRPr lang="de-DE" sz="1400" dirty="0">
              <a:solidFill>
                <a:srgbClr val="000000"/>
              </a:solidFill>
            </a:endParaRP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pic>
        <p:nvPicPr>
          <p:cNvPr id="1026" name="Picture 2">
            <a:extLst>
              <a:ext uri="{FF2B5EF4-FFF2-40B4-BE49-F238E27FC236}">
                <a16:creationId xmlns:a16="http://schemas.microsoft.com/office/drawing/2014/main" id="{E2FE9610-E3FA-4408-B7B3-EF491145E5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2252" y="2937834"/>
            <a:ext cx="4019798" cy="3483024"/>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a:extLst>
              <a:ext uri="{FF2B5EF4-FFF2-40B4-BE49-F238E27FC236}">
                <a16:creationId xmlns:a16="http://schemas.microsoft.com/office/drawing/2014/main" id="{50C56EB0-13E0-410B-BACF-C157A90ECF61}"/>
              </a:ext>
            </a:extLst>
          </p:cNvPr>
          <p:cNvSpPr txBox="1"/>
          <p:nvPr/>
        </p:nvSpPr>
        <p:spPr>
          <a:xfrm>
            <a:off x="7181780" y="5037019"/>
            <a:ext cx="1962220" cy="461665"/>
          </a:xfrm>
          <a:prstGeom prst="rect">
            <a:avLst/>
          </a:prstGeom>
          <a:noFill/>
        </p:spPr>
        <p:txBody>
          <a:bodyPr wrap="square" rtlCol="0">
            <a:spAutoFit/>
          </a:bodyPr>
          <a:lstStyle/>
          <a:p>
            <a:r>
              <a:rPr lang="de-DE" sz="1200" dirty="0"/>
              <a:t>Klemmen nach dem Bund</a:t>
            </a:r>
            <a:br>
              <a:rPr lang="de-DE" sz="1200" dirty="0"/>
            </a:br>
            <a:r>
              <a:rPr lang="de-DE" sz="1200" u="sng" dirty="0"/>
              <a:t>oder</a:t>
            </a:r>
            <a:r>
              <a:rPr lang="de-DE" sz="1200" dirty="0"/>
              <a:t> bei Bedarf bis 25%</a:t>
            </a:r>
            <a:endParaRPr lang="en-US" sz="1200" dirty="0"/>
          </a:p>
        </p:txBody>
      </p:sp>
      <p:sp>
        <p:nvSpPr>
          <p:cNvPr id="10" name="Textfeld 9">
            <a:extLst>
              <a:ext uri="{FF2B5EF4-FFF2-40B4-BE49-F238E27FC236}">
                <a16:creationId xmlns:a16="http://schemas.microsoft.com/office/drawing/2014/main" id="{D1D5BCCE-9B58-4C5F-9FC3-F97BB6E6A993}"/>
              </a:ext>
            </a:extLst>
          </p:cNvPr>
          <p:cNvSpPr txBox="1"/>
          <p:nvPr/>
        </p:nvSpPr>
        <p:spPr>
          <a:xfrm>
            <a:off x="7181780" y="2916864"/>
            <a:ext cx="2142747" cy="276999"/>
          </a:xfrm>
          <a:prstGeom prst="rect">
            <a:avLst/>
          </a:prstGeom>
          <a:noFill/>
        </p:spPr>
        <p:txBody>
          <a:bodyPr wrap="square" rtlCol="0">
            <a:spAutoFit/>
          </a:bodyPr>
          <a:lstStyle/>
          <a:p>
            <a:r>
              <a:rPr lang="de-DE" sz="1200" dirty="0"/>
              <a:t>Klemmen am Gestrickende</a:t>
            </a:r>
            <a:endParaRPr lang="en-US" sz="1200" dirty="0"/>
          </a:p>
        </p:txBody>
      </p:sp>
    </p:spTree>
    <p:extLst>
      <p:ext uri="{BB962C8B-B14F-4D97-AF65-F5344CB8AC3E}">
        <p14:creationId xmlns:p14="http://schemas.microsoft.com/office/powerpoint/2010/main" val="119288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59832" y="3068960"/>
            <a:ext cx="5904656" cy="3598119"/>
          </a:xfrm>
        </p:spPr>
        <p:txBody>
          <a:bodyPr>
            <a:noAutofit/>
          </a:bodyPr>
          <a:lstStyle/>
          <a:p>
            <a:pPr marL="0" indent="0">
              <a:buNone/>
            </a:pPr>
            <a:endParaRPr lang="de-DE" dirty="0">
              <a:solidFill>
                <a:schemeClr val="tx1"/>
              </a:solidFill>
            </a:endParaRPr>
          </a:p>
          <a:p>
            <a:r>
              <a:rPr lang="de-DE" dirty="0">
                <a:solidFill>
                  <a:schemeClr val="tx1"/>
                </a:solidFill>
              </a:rPr>
              <a:t>Wird das Muster oberhalb des Anfangs nur mit einem Fadenführer weitergestrickt, so werden alle nicht mehr benötigten Fadenführer links und rechts nach dem Anfang geklemmt.</a:t>
            </a:r>
          </a:p>
          <a:p>
            <a:r>
              <a:rPr lang="de-DE" dirty="0">
                <a:solidFill>
                  <a:schemeClr val="tx1"/>
                </a:solidFill>
              </a:rPr>
              <a:t>Werden zusätzliche Fadenführer nur im 1. Bereich des Musters verwendet, so werden diese am Ende ihres Bereichs mit allen anderen Fadenführern dieser Seite (Kammfaden, Trennfaden, evtl. Bundfaden), die nicht mehr verwendet werden in die Klemm-Grundposition gefahren (hinter die Klemm/Schneideinheit) und geklemmt und geschnitten..</a:t>
            </a:r>
          </a:p>
          <a:p>
            <a:r>
              <a:rPr lang="de-DE" dirty="0">
                <a:solidFill>
                  <a:schemeClr val="tx1"/>
                </a:solidFill>
              </a:rPr>
              <a:t>Werden links und rechts Fadenführer in die Grundposition gefahren, wird das Klemmen und Schneiden entsprechend nach oben verschoben. </a:t>
            </a:r>
          </a:p>
          <a:p>
            <a:pPr marL="0" indent="0">
              <a:buNone/>
            </a:pPr>
            <a:endParaRPr lang="de-DE" dirty="0">
              <a:solidFill>
                <a:schemeClr val="tx1"/>
              </a:solidFill>
            </a:endParaRPr>
          </a:p>
          <a:p>
            <a:pPr marL="0" indent="0">
              <a:buNone/>
            </a:pPr>
            <a:endParaRPr lang="de-DE" strike="sngStrike" dirty="0">
              <a:solidFill>
                <a:schemeClr val="tx1"/>
              </a:solidFill>
            </a:endParaRPr>
          </a:p>
          <a:p>
            <a:endParaRPr lang="de-DE" dirty="0">
              <a:solidFill>
                <a:schemeClr val="tx1"/>
              </a:solidFill>
            </a:endParaRPr>
          </a:p>
          <a:p>
            <a:endParaRPr lang="de-DE" dirty="0">
              <a:solidFill>
                <a:schemeClr val="tx1"/>
              </a:solidFill>
            </a:endParaRPr>
          </a:p>
        </p:txBody>
      </p:sp>
      <p:sp>
        <p:nvSpPr>
          <p:cNvPr id="15363" name="Rectangle 3"/>
          <p:cNvSpPr>
            <a:spLocks noGrp="1" noChangeArrowheads="1"/>
          </p:cNvSpPr>
          <p:nvPr>
            <p:ph type="title"/>
          </p:nvPr>
        </p:nvSpPr>
        <p:spPr>
          <a:xfrm>
            <a:off x="3057152" y="691803"/>
            <a:ext cx="5475288" cy="288925"/>
          </a:xfrm>
        </p:spPr>
        <p:txBody>
          <a:bodyPr/>
          <a:lstStyle/>
          <a:p>
            <a:pPr eaLnBrk="1" hangingPunct="1"/>
            <a:r>
              <a:rPr lang="de-DE" sz="1800" dirty="0">
                <a:solidFill>
                  <a:schemeClr val="tx1"/>
                </a:solidFill>
              </a:rPr>
              <a:t>Gemeinsamkeiten beider Klemmautomatiken</a:t>
            </a:r>
          </a:p>
        </p:txBody>
      </p:sp>
      <p:sp>
        <p:nvSpPr>
          <p:cNvPr id="15364" name="Text Box 4"/>
          <p:cNvSpPr txBox="1">
            <a:spLocks noChangeArrowheads="1"/>
          </p:cNvSpPr>
          <p:nvPr/>
        </p:nvSpPr>
        <p:spPr bwMode="auto">
          <a:xfrm>
            <a:off x="3057152" y="1988840"/>
            <a:ext cx="5762947" cy="536365"/>
          </a:xfrm>
          <a:prstGeom prst="rect">
            <a:avLst/>
          </a:prstGeom>
          <a:noFill/>
          <a:ln w="9525">
            <a:noFill/>
            <a:miter lim="800000"/>
            <a:headEnd/>
            <a:tailEnd/>
          </a:ln>
        </p:spPr>
        <p:txBody>
          <a:bodyPr wrap="square" lIns="0" tIns="0" rIns="0" bIns="0">
            <a:spAutoFit/>
          </a:bodyPr>
          <a:lstStyle/>
          <a:p>
            <a:pPr>
              <a:lnSpc>
                <a:spcPct val="120000"/>
              </a:lnSpc>
              <a:spcBef>
                <a:spcPct val="20000"/>
              </a:spcBef>
            </a:pPr>
            <a:r>
              <a:rPr lang="de-DE" sz="1400" dirty="0">
                <a:solidFill>
                  <a:srgbClr val="000000"/>
                </a:solidFill>
              </a:rPr>
              <a:t>Folgendes Verhalten ist bei beiden Klemmautomatiken identisch</a:t>
            </a:r>
          </a:p>
          <a:p>
            <a:pPr>
              <a:lnSpc>
                <a:spcPct val="120000"/>
              </a:lnSpc>
              <a:spcBef>
                <a:spcPct val="20000"/>
              </a:spcBef>
            </a:pPr>
            <a:endParaRPr lang="de-DE" sz="1400" dirty="0">
              <a:solidFill>
                <a:srgbClr val="000000"/>
              </a:solidFill>
            </a:endParaRPr>
          </a:p>
        </p:txBody>
      </p:sp>
      <p:sp>
        <p:nvSpPr>
          <p:cNvPr id="8" name="Textfeld 7">
            <a:hlinkClick r:id="rId3" action="ppaction://hlinksldjump"/>
          </p:cNvPr>
          <p:cNvSpPr txBox="1"/>
          <p:nvPr/>
        </p:nvSpPr>
        <p:spPr>
          <a:xfrm>
            <a:off x="7795620" y="6420858"/>
            <a:ext cx="1224136" cy="246221"/>
          </a:xfrm>
          <a:prstGeom prst="rect">
            <a:avLst/>
          </a:prstGeom>
          <a:noFill/>
        </p:spPr>
        <p:txBody>
          <a:bodyPr wrap="square" rtlCol="0">
            <a:spAutoFit/>
          </a:bodyPr>
          <a:lstStyle/>
          <a:p>
            <a:r>
              <a:rPr lang="de-DE" sz="1000" dirty="0"/>
              <a:t>Inhaltsverzeichnis</a:t>
            </a:r>
            <a:endParaRPr lang="de-DE" dirty="0"/>
          </a:p>
        </p:txBody>
      </p:sp>
    </p:spTree>
    <p:extLst>
      <p:ext uri="{BB962C8B-B14F-4D97-AF65-F5344CB8AC3E}">
        <p14:creationId xmlns:p14="http://schemas.microsoft.com/office/powerpoint/2010/main" val="2789160682"/>
      </p:ext>
    </p:extLst>
  </p:cSld>
  <p:clrMapOvr>
    <a:masterClrMapping/>
  </p:clrMapOvr>
</p:sld>
</file>

<file path=ppt/theme/theme1.xml><?xml version="1.0" encoding="utf-8"?>
<a:theme xmlns:a="http://schemas.openxmlformats.org/drawingml/2006/main" name="TECHNOLOGIE-Aufzaehlung">
  <a:themeElements>
    <a:clrScheme name="Benutzerdefiniert 4">
      <a:dk1>
        <a:sysClr val="windowText" lastClr="000000"/>
      </a:dk1>
      <a:lt1>
        <a:srgbClr val="F0F2EA"/>
      </a:lt1>
      <a:dk2>
        <a:srgbClr val="BBC4A0"/>
      </a:dk2>
      <a:lt2>
        <a:srgbClr val="ADBA90"/>
      </a:lt2>
      <a:accent1>
        <a:srgbClr val="D6DDC9"/>
      </a:accent1>
      <a:accent2>
        <a:srgbClr val="F3A447"/>
      </a:accent2>
      <a:accent3>
        <a:srgbClr val="E7BC29"/>
      </a:accent3>
      <a:accent4>
        <a:srgbClr val="D092A7"/>
      </a:accent4>
      <a:accent5>
        <a:srgbClr val="ADBA90"/>
      </a:accent5>
      <a:accent6>
        <a:srgbClr val="ADBA90"/>
      </a:accent6>
      <a:hlink>
        <a:srgbClr val="0070C0"/>
      </a:hlink>
      <a:folHlink>
        <a:srgbClr val="7F6F6F"/>
      </a:folHlink>
    </a:clrScheme>
    <a:fontScheme name="TECHNOLOGIE-Aufzaehlung">
      <a:majorFont>
        <a:latin typeface="Arial Narrow"/>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TECHNOLOGIE-Aufzaehlung 1">
        <a:dk1>
          <a:srgbClr val="000000"/>
        </a:dk1>
        <a:lt1>
          <a:srgbClr val="E0A7A3"/>
        </a:lt1>
        <a:dk2>
          <a:srgbClr val="A8001C"/>
        </a:dk2>
        <a:lt2>
          <a:srgbClr val="808080"/>
        </a:lt2>
        <a:accent1>
          <a:srgbClr val="E7BAB7"/>
        </a:accent1>
        <a:accent2>
          <a:srgbClr val="000000"/>
        </a:accent2>
        <a:accent3>
          <a:srgbClr val="EDD0CE"/>
        </a:accent3>
        <a:accent4>
          <a:srgbClr val="000000"/>
        </a:accent4>
        <a:accent5>
          <a:srgbClr val="F1D9D8"/>
        </a:accent5>
        <a:accent6>
          <a:srgbClr val="000000"/>
        </a:accent6>
        <a:hlink>
          <a:srgbClr val="A8001C"/>
        </a:hlink>
        <a:folHlink>
          <a:srgbClr val="E7BAB7"/>
        </a:folHlink>
      </a:clrScheme>
      <a:clrMap bg1="lt1" tx1="dk1" bg2="lt2" tx2="dk2" accent1="accent1" accent2="accent2" accent3="accent3" accent4="accent4" accent5="accent5" accent6="accent6" hlink="hlink" folHlink="folHlink"/>
    </a:extraClrScheme>
    <a:extraClrScheme>
      <a:clrScheme name="TECHNOLOGIE-Aufzaehlung 2">
        <a:dk1>
          <a:srgbClr val="000000"/>
        </a:dk1>
        <a:lt1>
          <a:srgbClr val="CAA7CD"/>
        </a:lt1>
        <a:dk2>
          <a:srgbClr val="7B295F"/>
        </a:dk2>
        <a:lt2>
          <a:srgbClr val="808080"/>
        </a:lt2>
        <a:accent1>
          <a:srgbClr val="DEC3E0"/>
        </a:accent1>
        <a:accent2>
          <a:srgbClr val="000000"/>
        </a:accent2>
        <a:accent3>
          <a:srgbClr val="E1D0E3"/>
        </a:accent3>
        <a:accent4>
          <a:srgbClr val="000000"/>
        </a:accent4>
        <a:accent5>
          <a:srgbClr val="ECDEED"/>
        </a:accent5>
        <a:accent6>
          <a:srgbClr val="000000"/>
        </a:accent6>
        <a:hlink>
          <a:srgbClr val="7B295F"/>
        </a:hlink>
        <a:folHlink>
          <a:srgbClr val="DEC3E0"/>
        </a:folHlink>
      </a:clrScheme>
      <a:clrMap bg1="lt1" tx1="dk1" bg2="lt2" tx2="dk2" accent1="accent1" accent2="accent2" accent3="accent3" accent4="accent4" accent5="accent5" accent6="accent6" hlink="hlink" folHlink="folHlink"/>
    </a:extraClrScheme>
    <a:extraClrScheme>
      <a:clrScheme name="TECHNOLOGIE-Aufzaehlung 3">
        <a:dk1>
          <a:srgbClr val="000000"/>
        </a:dk1>
        <a:lt1>
          <a:srgbClr val="A2BBE1"/>
        </a:lt1>
        <a:dk2>
          <a:srgbClr val="3F5FAA"/>
        </a:dk2>
        <a:lt2>
          <a:srgbClr val="808080"/>
        </a:lt2>
        <a:accent1>
          <a:srgbClr val="BACCE9"/>
        </a:accent1>
        <a:accent2>
          <a:srgbClr val="000000"/>
        </a:accent2>
        <a:accent3>
          <a:srgbClr val="CEDAEE"/>
        </a:accent3>
        <a:accent4>
          <a:srgbClr val="000000"/>
        </a:accent4>
        <a:accent5>
          <a:srgbClr val="D9E2F2"/>
        </a:accent5>
        <a:accent6>
          <a:srgbClr val="000000"/>
        </a:accent6>
        <a:hlink>
          <a:srgbClr val="3F5FAA"/>
        </a:hlink>
        <a:folHlink>
          <a:srgbClr val="BACCE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1044</Words>
  <Application>Microsoft Office PowerPoint</Application>
  <PresentationFormat>Bildschirmpräsentation (4:3)</PresentationFormat>
  <Paragraphs>158</Paragraphs>
  <Slides>17</Slides>
  <Notes>17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Arial</vt:lpstr>
      <vt:lpstr>Arial Narrow</vt:lpstr>
      <vt:lpstr>Wingdings</vt:lpstr>
      <vt:lpstr>TECHNOLOGIE-Aufzaehlung</vt:lpstr>
      <vt:lpstr>PowerPoint-Präsentation</vt:lpstr>
      <vt:lpstr>Inhalt</vt:lpstr>
      <vt:lpstr>Benutzerdefiniertes Klemmen und Schneiden über Steuerspalten </vt:lpstr>
      <vt:lpstr>Einträge in Konfiguration unterhalb den Klemmvarianten </vt:lpstr>
      <vt:lpstr>Automatisch Klemmen und Schneiden über das ganze Muster </vt:lpstr>
      <vt:lpstr>Automatisch Klemmen und Schneiden über das ganze Muster </vt:lpstr>
      <vt:lpstr>Automatisch Klemmen und Schneiden nach dem Anfang und am Musterende (Default)</vt:lpstr>
      <vt:lpstr>Automatisch Klemmen und Schneiden nach dem Anfang und am Musterende</vt:lpstr>
      <vt:lpstr>Gemeinsamkeiten beider Klemmautomatiken</vt:lpstr>
      <vt:lpstr>Zwischenklemmen (Beispielmuster 1)</vt:lpstr>
      <vt:lpstr>Zwischenklemmen (Beispielmuster 1)</vt:lpstr>
      <vt:lpstr>Zwischenklemmen (Beispielmuster 1)</vt:lpstr>
      <vt:lpstr>Zwischenklemmen (Beispielmuster 2)</vt:lpstr>
      <vt:lpstr>Bereich 3 (Beispielmuster 3)</vt:lpstr>
      <vt:lpstr>Bereich 3 (Beispielmuster 3)</vt:lpstr>
      <vt:lpstr>Bereich 3 (Beispielmuster 4)</vt:lpstr>
      <vt:lpstr>Automatische Klemmvarianten</vt:lpstr>
    </vt:vector>
  </TitlesOfParts>
  <Company>Stoll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Fries</dc:creator>
  <cp:lastModifiedBy>Grueninger, Albrecht</cp:lastModifiedBy>
  <cp:revision>3198</cp:revision>
  <dcterms:created xsi:type="dcterms:W3CDTF">2005-08-10T06:04:28Z</dcterms:created>
  <dcterms:modified xsi:type="dcterms:W3CDTF">2025-03-27T09:42:10Z</dcterms:modified>
</cp:coreProperties>
</file>