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19"/>
  </p:notesMasterIdLst>
  <p:handoutMasterIdLst>
    <p:handoutMasterId r:id="rId20"/>
  </p:handoutMasterIdLst>
  <p:sldIdLst>
    <p:sldId id="307" r:id="rId2"/>
    <p:sldId id="732" r:id="rId3"/>
    <p:sldId id="899" r:id="rId4"/>
    <p:sldId id="912" r:id="rId5"/>
    <p:sldId id="911" r:id="rId6"/>
    <p:sldId id="872" r:id="rId7"/>
    <p:sldId id="823" r:id="rId8"/>
    <p:sldId id="870" r:id="rId9"/>
    <p:sldId id="824" r:id="rId10"/>
    <p:sldId id="903" r:id="rId11"/>
    <p:sldId id="874" r:id="rId12"/>
    <p:sldId id="907" r:id="rId13"/>
    <p:sldId id="873" r:id="rId14"/>
    <p:sldId id="908" r:id="rId15"/>
    <p:sldId id="910" r:id="rId16"/>
    <p:sldId id="909" r:id="rId17"/>
    <p:sldId id="913" r:id="rId18"/>
  </p:sldIdLst>
  <p:sldSz cx="9144000" cy="6858000" type="screen4x3"/>
  <p:notesSz cx="6797675" cy="9926638"/>
  <p:defaultTextStyle>
    <a:defPPr>
      <a:defRPr kern="1200">
        <a:solidFill>
          <a:schemeClr val="tx1"/>
        </a:solidFill>
        <a:latin typeface="Arial"/>
        <a:ea typeface="+mn-ea"/>
        <a:cs typeface="Arial"/>
      </a:defRPr>
    </a:defPPr>
    <a:lvl1pPr algn="l" rtl="0" fontAlgn="base">
      <a:spcBef>
        <a:spcPct val="0"/>
      </a:spcBef>
      <a:spcAft>
        <a:spcPct val="0"/>
      </a:spcAft>
      <a:defRPr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midt, Ernst" initials="SE" lastIdx="1" clrIdx="0">
    <p:extLst>
      <p:ext uri="{19B8F6BF-5375-455C-9EA6-DF929625EA0E}">
        <p15:presenceInfo xmlns:p15="http://schemas.microsoft.com/office/powerpoint/2012/main" userId="S-1-5-21-1137930885-590902359-1714775081-24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B2B2B2"/>
    <a:srgbClr val="949494"/>
    <a:srgbClr val="DDDDDD"/>
    <a:srgbClr val="FFFF99"/>
    <a:srgbClr val="919191"/>
    <a:srgbClr val="969696"/>
    <a:srgbClr val="A6A9A8"/>
    <a:srgbClr val="9D9D9D"/>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8EA56F-E6F5-4DE7-91B7-4F0582203FD1}" v="7" dt="2022-05-09T12:18:18.464"/>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4" autoAdjust="0"/>
    <p:restoredTop sz="86351" autoAdjust="0"/>
  </p:normalViewPr>
  <p:slideViewPr>
    <p:cSldViewPr>
      <p:cViewPr varScale="1">
        <p:scale>
          <a:sx n="109" d="100"/>
          <a:sy n="109" d="100"/>
        </p:scale>
        <p:origin x="1272" y="114"/>
      </p:cViewPr>
      <p:guideLst>
        <p:guide orient="horz" pos="2160"/>
        <p:guide pos="2880"/>
      </p:guideLst>
    </p:cSldViewPr>
  </p:slideViewPr>
  <p:outlineViewPr>
    <p:cViewPr>
      <p:scale>
        <a:sx n="33" d="100"/>
        <a:sy n="33" d="100"/>
      </p:scale>
      <p:origin x="0" y="-61338"/>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90" d="100"/>
          <a:sy n="90" d="100"/>
        </p:scale>
        <p:origin x="-2754"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5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212" tIns="45606" rIns="91212" bIns="45606" numCol="1" anchor="t" anchorCtr="0" compatLnSpc="1">
            <a:prstTxWarp prst="textNoShape">
              <a:avLst/>
            </a:prstTxWarp>
          </a:bodyPr>
          <a:lstStyle>
            <a:lvl1pPr algn="l" defTabSz="912813">
              <a:defRPr sz="1200">
                <a:cs typeface="+mn-cs"/>
              </a:defRPr>
            </a:lvl1pPr>
          </a:lstStyle>
          <a:p>
            <a:pPr>
              <a:defRPr/>
            </a:pPr>
            <a:endParaRPr lang="de-DE" dirty="0"/>
          </a:p>
        </p:txBody>
      </p:sp>
      <p:sp>
        <p:nvSpPr>
          <p:cNvPr id="198659"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212" tIns="45606" rIns="91212" bIns="45606" numCol="1" anchor="t" anchorCtr="0" compatLnSpc="1">
            <a:prstTxWarp prst="textNoShape">
              <a:avLst/>
            </a:prstTxWarp>
          </a:bodyPr>
          <a:lstStyle>
            <a:lvl1pPr algn="r" defTabSz="912813">
              <a:defRPr sz="1200">
                <a:cs typeface="+mn-cs"/>
              </a:defRPr>
            </a:lvl1pPr>
          </a:lstStyle>
          <a:p>
            <a:pPr>
              <a:defRPr/>
            </a:pPr>
            <a:endParaRPr lang="de-DE" dirty="0"/>
          </a:p>
        </p:txBody>
      </p:sp>
      <p:sp>
        <p:nvSpPr>
          <p:cNvPr id="198660" name="Rectangle 4"/>
          <p:cNvSpPr>
            <a:spLocks noGrp="1" noChangeArrowheads="1"/>
          </p:cNvSpPr>
          <p:nvPr>
            <p:ph type="ftr" sz="quarter" idx="2"/>
          </p:nvPr>
        </p:nvSpPr>
        <p:spPr bwMode="auto">
          <a:xfrm>
            <a:off x="0" y="9428163"/>
            <a:ext cx="2944813" cy="496887"/>
          </a:xfrm>
          <a:prstGeom prst="rect">
            <a:avLst/>
          </a:prstGeom>
          <a:noFill/>
          <a:ln w="9525">
            <a:noFill/>
            <a:miter lim="800000"/>
            <a:headEnd/>
            <a:tailEnd/>
          </a:ln>
          <a:effectLst/>
        </p:spPr>
        <p:txBody>
          <a:bodyPr vert="horz" wrap="square" lIns="91212" tIns="45606" rIns="91212" bIns="45606" numCol="1" anchor="b" anchorCtr="0" compatLnSpc="1">
            <a:prstTxWarp prst="textNoShape">
              <a:avLst/>
            </a:prstTxWarp>
          </a:bodyPr>
          <a:lstStyle>
            <a:lvl1pPr algn="l" defTabSz="912813">
              <a:defRPr sz="1200">
                <a:cs typeface="+mn-cs"/>
              </a:defRPr>
            </a:lvl1pPr>
          </a:lstStyle>
          <a:p>
            <a:pPr>
              <a:defRPr/>
            </a:pPr>
            <a:endParaRPr lang="de-DE" dirty="0"/>
          </a:p>
        </p:txBody>
      </p:sp>
      <p:sp>
        <p:nvSpPr>
          <p:cNvPr id="198661"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212" tIns="45606" rIns="91212" bIns="45606" numCol="1" anchor="b" anchorCtr="0" compatLnSpc="1">
            <a:prstTxWarp prst="textNoShape">
              <a:avLst/>
            </a:prstTxWarp>
          </a:bodyPr>
          <a:lstStyle>
            <a:lvl1pPr algn="r" defTabSz="912813">
              <a:defRPr sz="1200">
                <a:cs typeface="+mn-cs"/>
              </a:defRPr>
            </a:lvl1pPr>
          </a:lstStyle>
          <a:p>
            <a:pPr>
              <a:defRPr/>
            </a:pPr>
            <a:fld id="{6BDE13D0-A3C8-4DA0-BE57-C59D583C1622}" type="slidenum">
              <a:rPr lang="de-DE"/>
              <a:pPr>
                <a:defRPr/>
              </a:pPr>
              <a:t>‹Nr.›</a:t>
            </a:fld>
            <a:endParaRPr lang="de-DE" dirty="0"/>
          </a:p>
        </p:txBody>
      </p:sp>
    </p:spTree>
    <p:extLst>
      <p:ext uri="{BB962C8B-B14F-4D97-AF65-F5344CB8AC3E}">
        <p14:creationId xmlns:p14="http://schemas.microsoft.com/office/powerpoint/2010/main" val="3222490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549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212" tIns="45606" rIns="91212" bIns="45606" numCol="1" anchor="t" anchorCtr="0" compatLnSpc="1">
            <a:prstTxWarp prst="textNoShape">
              <a:avLst/>
            </a:prstTxWarp>
          </a:bodyPr>
          <a:lstStyle>
            <a:lvl1pPr algn="l" defTabSz="912813">
              <a:defRPr sz="1200">
                <a:cs typeface="+mn-cs"/>
              </a:defRPr>
            </a:lvl1pPr>
          </a:lstStyle>
          <a:p>
            <a:pPr>
              <a:defRPr/>
            </a:pPr>
            <a:endParaRPr lang="ru-RU"/>
          </a:p>
        </p:txBody>
      </p:sp>
      <p:sp>
        <p:nvSpPr>
          <p:cNvPr id="57549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212" tIns="45606" rIns="91212" bIns="45606" numCol="1" anchor="t" anchorCtr="0" compatLnSpc="1">
            <a:prstTxWarp prst="textNoShape">
              <a:avLst/>
            </a:prstTxWarp>
          </a:bodyPr>
          <a:lstStyle>
            <a:lvl1pPr algn="r" defTabSz="912813">
              <a:defRPr sz="1200">
                <a:cs typeface="+mn-cs"/>
              </a:defRPr>
            </a:lvl1pPr>
          </a:lstStyle>
          <a:p>
            <a:pPr>
              <a:defRPr/>
            </a:pPr>
            <a:endParaRPr lang="ru-RU"/>
          </a:p>
        </p:txBody>
      </p:sp>
      <p:sp>
        <p:nvSpPr>
          <p:cNvPr id="31748"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p:spPr>
      </p:sp>
      <p:sp>
        <p:nvSpPr>
          <p:cNvPr id="575493"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212" tIns="45606" rIns="91212" bIns="45606" numCol="1" anchor="t" anchorCtr="0" compatLnSpc="1">
            <a:prstTxWarp prst="textNoShape">
              <a:avLst/>
            </a:prstTxWarp>
          </a:bodyPr>
          <a:lstStyle/>
          <a:p>
            <a:pPr lvl="0"/>
            <a:r>
              <a:rPr lang="ru-RU" noProof="0"/>
              <a:t>Textmasterformate durch Klicken bearbeiten</a:t>
            </a:r>
          </a:p>
          <a:p>
            <a:pPr lvl="1"/>
            <a:r>
              <a:rPr lang="ru-RU" noProof="0"/>
              <a:t>Zweite Ebene</a:t>
            </a:r>
          </a:p>
          <a:p>
            <a:pPr lvl="2"/>
            <a:r>
              <a:rPr lang="ru-RU" noProof="0"/>
              <a:t>Dritte Ebene</a:t>
            </a:r>
          </a:p>
          <a:p>
            <a:pPr lvl="3"/>
            <a:r>
              <a:rPr lang="ru-RU" noProof="0"/>
              <a:t>Vierte Ebene</a:t>
            </a:r>
          </a:p>
          <a:p>
            <a:pPr lvl="4"/>
            <a:r>
              <a:rPr lang="ru-RU" noProof="0"/>
              <a:t>Fünfte Ebene</a:t>
            </a:r>
          </a:p>
        </p:txBody>
      </p:sp>
      <p:sp>
        <p:nvSpPr>
          <p:cNvPr id="575494" name="Rectangle 6"/>
          <p:cNvSpPr>
            <a:spLocks noGrp="1" noChangeArrowheads="1"/>
          </p:cNvSpPr>
          <p:nvPr>
            <p:ph type="ftr" sz="quarter" idx="4"/>
          </p:nvPr>
        </p:nvSpPr>
        <p:spPr bwMode="auto">
          <a:xfrm>
            <a:off x="0" y="9428163"/>
            <a:ext cx="2944813" cy="496887"/>
          </a:xfrm>
          <a:prstGeom prst="rect">
            <a:avLst/>
          </a:prstGeom>
          <a:noFill/>
          <a:ln w="9525">
            <a:noFill/>
            <a:miter lim="800000"/>
            <a:headEnd/>
            <a:tailEnd/>
          </a:ln>
          <a:effectLst/>
        </p:spPr>
        <p:txBody>
          <a:bodyPr vert="horz" wrap="square" lIns="91212" tIns="45606" rIns="91212" bIns="45606" numCol="1" anchor="b" anchorCtr="0" compatLnSpc="1">
            <a:prstTxWarp prst="textNoShape">
              <a:avLst/>
            </a:prstTxWarp>
          </a:bodyPr>
          <a:lstStyle>
            <a:lvl1pPr algn="l" defTabSz="912813">
              <a:defRPr sz="1200">
                <a:cs typeface="+mn-cs"/>
              </a:defRPr>
            </a:lvl1pPr>
          </a:lstStyle>
          <a:p>
            <a:pPr>
              <a:defRPr/>
            </a:pPr>
            <a:endParaRPr lang="ru-RU"/>
          </a:p>
        </p:txBody>
      </p:sp>
      <p:sp>
        <p:nvSpPr>
          <p:cNvPr id="57549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212" tIns="45606" rIns="91212" bIns="45606" numCol="1" anchor="b" anchorCtr="0" compatLnSpc="1">
            <a:prstTxWarp prst="textNoShape">
              <a:avLst/>
            </a:prstTxWarp>
          </a:bodyPr>
          <a:lstStyle>
            <a:lvl1pPr algn="r" defTabSz="912813">
              <a:defRPr sz="1200">
                <a:cs typeface="+mn-cs"/>
              </a:defRPr>
            </a:lvl1pPr>
          </a:lstStyle>
          <a:p>
            <a:pPr>
              <a:defRPr/>
            </a:pPr>
            <a:fld id="{A13923AE-8723-4153-A28E-85BD8EE21A1B}" type="slidenum">
              <a:rPr lang="ru-RU"/>
              <a:pPr>
                <a:defRPr/>
              </a:pPr>
              <a:t>‹Nr.›</a:t>
            </a:fld>
            <a:endParaRPr lang="ru-RU"/>
          </a:p>
        </p:txBody>
      </p:sp>
    </p:spTree>
    <p:extLst>
      <p:ext uri="{BB962C8B-B14F-4D97-AF65-F5344CB8AC3E}">
        <p14:creationId xmlns:p14="http://schemas.microsoft.com/office/powerpoint/2010/main" val="6822498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a:t>
            </a:fld>
            <a:endParaRPr lang="ru-RU"/>
          </a:p>
        </p:txBody>
      </p:sp>
    </p:spTree>
    <p:extLst>
      <p:ext uri="{BB962C8B-B14F-4D97-AF65-F5344CB8AC3E}">
        <p14:creationId xmlns:p14="http://schemas.microsoft.com/office/powerpoint/2010/main" val="2175408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10</a:t>
            </a:fld>
            <a:endParaRPr lang="ru-RU"/>
          </a:p>
        </p:txBody>
      </p:sp>
    </p:spTree>
    <p:extLst>
      <p:ext uri="{BB962C8B-B14F-4D97-AF65-F5344CB8AC3E}">
        <p14:creationId xmlns:p14="http://schemas.microsoft.com/office/powerpoint/2010/main" val="3621968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11</a:t>
            </a:fld>
            <a:endParaRPr lang="ru-RU"/>
          </a:p>
        </p:txBody>
      </p:sp>
    </p:spTree>
    <p:extLst>
      <p:ext uri="{BB962C8B-B14F-4D97-AF65-F5344CB8AC3E}">
        <p14:creationId xmlns:p14="http://schemas.microsoft.com/office/powerpoint/2010/main" val="4678011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12</a:t>
            </a:fld>
            <a:endParaRPr lang="ru-RU"/>
          </a:p>
        </p:txBody>
      </p:sp>
    </p:spTree>
    <p:extLst>
      <p:ext uri="{BB962C8B-B14F-4D97-AF65-F5344CB8AC3E}">
        <p14:creationId xmlns:p14="http://schemas.microsoft.com/office/powerpoint/2010/main" val="2855000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13</a:t>
            </a:fld>
            <a:endParaRPr lang="ru-RU"/>
          </a:p>
        </p:txBody>
      </p:sp>
    </p:spTree>
    <p:extLst>
      <p:ext uri="{BB962C8B-B14F-4D97-AF65-F5344CB8AC3E}">
        <p14:creationId xmlns:p14="http://schemas.microsoft.com/office/powerpoint/2010/main" val="2465002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14</a:t>
            </a:fld>
            <a:endParaRPr lang="ru-RU"/>
          </a:p>
        </p:txBody>
      </p:sp>
    </p:spTree>
    <p:extLst>
      <p:ext uri="{BB962C8B-B14F-4D97-AF65-F5344CB8AC3E}">
        <p14:creationId xmlns:p14="http://schemas.microsoft.com/office/powerpoint/2010/main" val="2137378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15</a:t>
            </a:fld>
            <a:endParaRPr lang="ru-RU"/>
          </a:p>
        </p:txBody>
      </p:sp>
    </p:spTree>
    <p:extLst>
      <p:ext uri="{BB962C8B-B14F-4D97-AF65-F5344CB8AC3E}">
        <p14:creationId xmlns:p14="http://schemas.microsoft.com/office/powerpoint/2010/main" val="3349514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16</a:t>
            </a:fld>
            <a:endParaRPr lang="ru-RU"/>
          </a:p>
        </p:txBody>
      </p:sp>
    </p:spTree>
    <p:extLst>
      <p:ext uri="{BB962C8B-B14F-4D97-AF65-F5344CB8AC3E}">
        <p14:creationId xmlns:p14="http://schemas.microsoft.com/office/powerpoint/2010/main" val="1736398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17</a:t>
            </a:fld>
            <a:endParaRPr lang="ru-RU"/>
          </a:p>
        </p:txBody>
      </p:sp>
    </p:spTree>
    <p:extLst>
      <p:ext uri="{BB962C8B-B14F-4D97-AF65-F5344CB8AC3E}">
        <p14:creationId xmlns:p14="http://schemas.microsoft.com/office/powerpoint/2010/main" val="3145464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2</a:t>
            </a:fld>
            <a:endParaRPr lang="ru-RU"/>
          </a:p>
        </p:txBody>
      </p:sp>
    </p:spTree>
    <p:extLst>
      <p:ext uri="{BB962C8B-B14F-4D97-AF65-F5344CB8AC3E}">
        <p14:creationId xmlns:p14="http://schemas.microsoft.com/office/powerpoint/2010/main" val="3615287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3</a:t>
            </a:fld>
            <a:endParaRPr lang="ru-RU"/>
          </a:p>
        </p:txBody>
      </p:sp>
    </p:spTree>
    <p:extLst>
      <p:ext uri="{BB962C8B-B14F-4D97-AF65-F5344CB8AC3E}">
        <p14:creationId xmlns:p14="http://schemas.microsoft.com/office/powerpoint/2010/main" val="2838262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4</a:t>
            </a:fld>
            <a:endParaRPr lang="ru-RU"/>
          </a:p>
        </p:txBody>
      </p:sp>
    </p:spTree>
    <p:extLst>
      <p:ext uri="{BB962C8B-B14F-4D97-AF65-F5344CB8AC3E}">
        <p14:creationId xmlns:p14="http://schemas.microsoft.com/office/powerpoint/2010/main" val="2286326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5</a:t>
            </a:fld>
            <a:endParaRPr lang="ru-RU"/>
          </a:p>
        </p:txBody>
      </p:sp>
    </p:spTree>
    <p:extLst>
      <p:ext uri="{BB962C8B-B14F-4D97-AF65-F5344CB8AC3E}">
        <p14:creationId xmlns:p14="http://schemas.microsoft.com/office/powerpoint/2010/main" val="2422360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6</a:t>
            </a:fld>
            <a:endParaRPr lang="ru-RU"/>
          </a:p>
        </p:txBody>
      </p:sp>
    </p:spTree>
    <p:extLst>
      <p:ext uri="{BB962C8B-B14F-4D97-AF65-F5344CB8AC3E}">
        <p14:creationId xmlns:p14="http://schemas.microsoft.com/office/powerpoint/2010/main" val="809316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7</a:t>
            </a:fld>
            <a:endParaRPr lang="ru-RU"/>
          </a:p>
        </p:txBody>
      </p:sp>
    </p:spTree>
    <p:extLst>
      <p:ext uri="{BB962C8B-B14F-4D97-AF65-F5344CB8AC3E}">
        <p14:creationId xmlns:p14="http://schemas.microsoft.com/office/powerpoint/2010/main" val="2766297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8</a:t>
            </a:fld>
            <a:endParaRPr lang="ru-RU"/>
          </a:p>
        </p:txBody>
      </p:sp>
    </p:spTree>
    <p:extLst>
      <p:ext uri="{BB962C8B-B14F-4D97-AF65-F5344CB8AC3E}">
        <p14:creationId xmlns:p14="http://schemas.microsoft.com/office/powerpoint/2010/main" val="964314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9</a:t>
            </a:fld>
            <a:endParaRPr lang="ru-RU"/>
          </a:p>
        </p:txBody>
      </p:sp>
    </p:spTree>
    <p:extLst>
      <p:ext uri="{BB962C8B-B14F-4D97-AF65-F5344CB8AC3E}">
        <p14:creationId xmlns:p14="http://schemas.microsoft.com/office/powerpoint/2010/main" val="4286099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3pPr>
              <a:buFont typeface="Arial" pitchFamily="34" charset="0"/>
              <a:buChar char="•"/>
              <a:defRPr>
                <a:solidFill>
                  <a:schemeClr val="accent1">
                    <a:lumMod val="25000"/>
                  </a:schemeClr>
                </a:solidFill>
              </a:defRPr>
            </a:lvl3pPr>
            <a:lvl4pPr>
              <a:defRPr>
                <a:solidFill>
                  <a:schemeClr val="accent1">
                    <a:lumMod val="25000"/>
                  </a:schemeClr>
                </a:solidFill>
              </a:defRPr>
            </a:lvl4pPr>
            <a:lvl5pPr>
              <a:defRPr>
                <a:solidFill>
                  <a:schemeClr val="accent1">
                    <a:lumMod val="25000"/>
                  </a:schemeClr>
                </a:solidFill>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Rectangle 6"/>
          <p:cNvSpPr>
            <a:spLocks noGrp="1" noChangeArrowheads="1"/>
          </p:cNvSpPr>
          <p:nvPr>
            <p:ph type="title"/>
          </p:nvPr>
        </p:nvSpPr>
        <p:spPr bwMode="auto">
          <a:xfrm>
            <a:off x="3059832" y="836712"/>
            <a:ext cx="5399088" cy="2873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a:t>Titelmasterformat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6" name="Rectangle 14"/>
          <p:cNvSpPr>
            <a:spLocks noChangeArrowheads="1"/>
          </p:cNvSpPr>
          <p:nvPr/>
        </p:nvSpPr>
        <p:spPr bwMode="auto">
          <a:xfrm>
            <a:off x="2735263" y="2838450"/>
            <a:ext cx="6408737" cy="4019550"/>
          </a:xfrm>
          <a:prstGeom prst="rect">
            <a:avLst/>
          </a:prstGeom>
          <a:solidFill>
            <a:schemeClr val="accent1"/>
          </a:solidFill>
          <a:ln w="9525">
            <a:noFill/>
            <a:miter lim="800000"/>
            <a:headEnd/>
            <a:tailEnd/>
          </a:ln>
          <a:effectLst/>
        </p:spPr>
        <p:txBody>
          <a:bodyPr wrap="none" anchor="ctr"/>
          <a:lstStyle/>
          <a:p>
            <a:pPr algn="ctr">
              <a:defRPr/>
            </a:pPr>
            <a:endParaRPr lang="de-DE" dirty="0">
              <a:cs typeface="+mn-cs"/>
            </a:endParaRPr>
          </a:p>
        </p:txBody>
      </p:sp>
      <p:sp>
        <p:nvSpPr>
          <p:cNvPr id="8197" name="Rectangle 5"/>
          <p:cNvSpPr>
            <a:spLocks noChangeArrowheads="1"/>
          </p:cNvSpPr>
          <p:nvPr/>
        </p:nvSpPr>
        <p:spPr bwMode="auto">
          <a:xfrm>
            <a:off x="0" y="1"/>
            <a:ext cx="2741613" cy="6858000"/>
          </a:xfrm>
          <a:prstGeom prst="rect">
            <a:avLst/>
          </a:prstGeom>
          <a:solidFill>
            <a:schemeClr val="tx2"/>
          </a:solidFill>
          <a:ln w="9525">
            <a:noFill/>
            <a:miter lim="800000"/>
            <a:headEnd/>
            <a:tailEnd/>
          </a:ln>
          <a:effectLst/>
        </p:spPr>
        <p:txBody>
          <a:bodyPr wrap="none" anchor="ctr"/>
          <a:lstStyle/>
          <a:p>
            <a:pPr algn="ctr">
              <a:defRPr/>
            </a:pPr>
            <a:endParaRPr lang="de-DE" dirty="0">
              <a:cs typeface="+mn-cs"/>
            </a:endParaRPr>
          </a:p>
        </p:txBody>
      </p:sp>
      <p:sp>
        <p:nvSpPr>
          <p:cNvPr id="3076" name="Rectangle 6"/>
          <p:cNvSpPr>
            <a:spLocks noGrp="1" noChangeArrowheads="1"/>
          </p:cNvSpPr>
          <p:nvPr>
            <p:ph type="title"/>
          </p:nvPr>
        </p:nvSpPr>
        <p:spPr bwMode="auto">
          <a:xfrm>
            <a:off x="3059832" y="836712"/>
            <a:ext cx="5399088" cy="2873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a:t>Titelmasterformat durch Klicken bearbeiten</a:t>
            </a:r>
          </a:p>
        </p:txBody>
      </p:sp>
      <p:sp>
        <p:nvSpPr>
          <p:cNvPr id="3077" name="Rectangle 7"/>
          <p:cNvSpPr>
            <a:spLocks noGrp="1" noChangeArrowheads="1"/>
          </p:cNvSpPr>
          <p:nvPr>
            <p:ph type="body" idx="1"/>
          </p:nvPr>
        </p:nvSpPr>
        <p:spPr bwMode="auto">
          <a:xfrm>
            <a:off x="3057525" y="3165475"/>
            <a:ext cx="5399088" cy="32734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a:t>Textmasterformate durch Klicken bearbeiten</a:t>
            </a:r>
          </a:p>
          <a:p>
            <a:pPr lvl="1"/>
            <a:r>
              <a:rPr lang="de-DE" dirty="0"/>
              <a:t>Zweite Ebene</a:t>
            </a:r>
          </a:p>
        </p:txBody>
      </p:sp>
      <p:sp>
        <p:nvSpPr>
          <p:cNvPr id="8200" name="Rectangle 8"/>
          <p:cNvSpPr>
            <a:spLocks noChangeArrowheads="1"/>
          </p:cNvSpPr>
          <p:nvPr/>
        </p:nvSpPr>
        <p:spPr bwMode="auto">
          <a:xfrm>
            <a:off x="0" y="0"/>
            <a:ext cx="2741613" cy="2852738"/>
          </a:xfrm>
          <a:prstGeom prst="rect">
            <a:avLst/>
          </a:prstGeom>
          <a:solidFill>
            <a:schemeClr val="tx1"/>
          </a:solidFill>
          <a:ln w="9525">
            <a:noFill/>
            <a:miter lim="800000"/>
            <a:headEnd/>
            <a:tailEnd/>
          </a:ln>
          <a:effectLst/>
        </p:spPr>
        <p:txBody>
          <a:bodyPr wrap="none" anchor="ctr"/>
          <a:lstStyle/>
          <a:p>
            <a:pPr algn="ctr">
              <a:defRPr/>
            </a:pPr>
            <a:endParaRPr lang="de-DE" dirty="0">
              <a:cs typeface="+mn-cs"/>
            </a:endParaRPr>
          </a:p>
        </p:txBody>
      </p:sp>
      <p:sp>
        <p:nvSpPr>
          <p:cNvPr id="8215" name="Text Box 23"/>
          <p:cNvSpPr txBox="1">
            <a:spLocks noChangeArrowheads="1"/>
          </p:cNvSpPr>
          <p:nvPr userDrawn="1"/>
        </p:nvSpPr>
        <p:spPr bwMode="auto">
          <a:xfrm>
            <a:off x="8532440" y="116632"/>
            <a:ext cx="503237" cy="274638"/>
          </a:xfrm>
          <a:prstGeom prst="rect">
            <a:avLst/>
          </a:prstGeom>
          <a:noFill/>
          <a:ln w="9525">
            <a:noFill/>
            <a:miter lim="800000"/>
            <a:headEnd/>
            <a:tailEnd/>
          </a:ln>
          <a:effectLst/>
        </p:spPr>
        <p:txBody>
          <a:bodyPr>
            <a:spAutoFit/>
          </a:bodyPr>
          <a:lstStyle/>
          <a:p>
            <a:pPr>
              <a:spcBef>
                <a:spcPct val="50000"/>
              </a:spcBef>
              <a:defRPr/>
            </a:pPr>
            <a:fld id="{1F6E1F15-FDC8-496C-8023-B1C15D946DA0}" type="slidenum">
              <a:rPr lang="ru-RU" sz="1200">
                <a:solidFill>
                  <a:schemeClr val="tx2">
                    <a:lumMod val="50000"/>
                  </a:schemeClr>
                </a:solidFill>
                <a:cs typeface="+mn-cs"/>
              </a:rPr>
              <a:pPr>
                <a:spcBef>
                  <a:spcPct val="50000"/>
                </a:spcBef>
                <a:defRPr/>
              </a:pPr>
              <a:t>‹Nr.›</a:t>
            </a:fld>
            <a:endParaRPr lang="ru-RU" sz="1200" dirty="0">
              <a:solidFill>
                <a:schemeClr val="tx2">
                  <a:lumMod val="50000"/>
                </a:schemeClr>
              </a:solidFill>
              <a:cs typeface="+mn-cs"/>
            </a:endParaRPr>
          </a:p>
        </p:txBody>
      </p:sp>
      <p:pic>
        <p:nvPicPr>
          <p:cNvPr id="3085" name="Picture 38" descr="liob"/>
          <p:cNvPicPr>
            <a:picLocks noChangeAspect="1" noChangeArrowheads="1"/>
          </p:cNvPicPr>
          <p:nvPr userDrawn="1"/>
        </p:nvPicPr>
        <p:blipFill>
          <a:blip r:embed="rId3" cstate="print"/>
          <a:srcRect/>
          <a:stretch>
            <a:fillRect/>
          </a:stretch>
        </p:blipFill>
        <p:spPr bwMode="auto">
          <a:xfrm>
            <a:off x="0" y="0"/>
            <a:ext cx="2720975" cy="2852738"/>
          </a:xfrm>
          <a:prstGeom prst="rect">
            <a:avLst/>
          </a:prstGeom>
          <a:noFill/>
          <a:ln w="9525">
            <a:noFill/>
            <a:miter lim="800000"/>
            <a:headEnd/>
            <a:tailEnd/>
          </a:ln>
        </p:spPr>
      </p:pic>
      <p:pic>
        <p:nvPicPr>
          <p:cNvPr id="1028" name="Picture 4" descr="D:\Bilder\Logo\Logo blau\stoll_logo_pos_black_halb.jpg"/>
          <p:cNvPicPr>
            <a:picLocks noChangeAspect="1" noChangeArrowheads="1"/>
          </p:cNvPicPr>
          <p:nvPr userDrawn="1"/>
        </p:nvPicPr>
        <p:blipFill>
          <a:blip r:embed="rId4" cstate="print"/>
          <a:srcRect/>
          <a:stretch>
            <a:fillRect/>
          </a:stretch>
        </p:blipFill>
        <p:spPr bwMode="auto">
          <a:xfrm>
            <a:off x="2843808" y="116632"/>
            <a:ext cx="1008111" cy="176064"/>
          </a:xfrm>
          <a:prstGeom prst="rect">
            <a:avLst/>
          </a:prstGeom>
          <a:noFill/>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l" rtl="0" eaLnBrk="0" fontAlgn="base" hangingPunct="0">
        <a:lnSpc>
          <a:spcPct val="120000"/>
        </a:lnSpc>
        <a:spcBef>
          <a:spcPct val="20000"/>
        </a:spcBef>
        <a:spcAft>
          <a:spcPct val="0"/>
        </a:spcAft>
        <a:defRPr sz="1500">
          <a:solidFill>
            <a:schemeClr val="tx1"/>
          </a:solidFill>
          <a:latin typeface="+mj-lt"/>
          <a:ea typeface="+mj-ea"/>
          <a:cs typeface="+mj-cs"/>
        </a:defRPr>
      </a:lvl1pPr>
      <a:lvl2pPr algn="l" rtl="0" eaLnBrk="0" fontAlgn="base" hangingPunct="0">
        <a:lnSpc>
          <a:spcPct val="120000"/>
        </a:lnSpc>
        <a:spcBef>
          <a:spcPct val="20000"/>
        </a:spcBef>
        <a:spcAft>
          <a:spcPct val="0"/>
        </a:spcAft>
        <a:defRPr sz="1500">
          <a:solidFill>
            <a:schemeClr val="tx2"/>
          </a:solidFill>
          <a:latin typeface="Arial Narrow" pitchFamily="34" charset="0"/>
        </a:defRPr>
      </a:lvl2pPr>
      <a:lvl3pPr algn="l" rtl="0" eaLnBrk="0" fontAlgn="base" hangingPunct="0">
        <a:lnSpc>
          <a:spcPct val="120000"/>
        </a:lnSpc>
        <a:spcBef>
          <a:spcPct val="20000"/>
        </a:spcBef>
        <a:spcAft>
          <a:spcPct val="0"/>
        </a:spcAft>
        <a:defRPr sz="1500">
          <a:solidFill>
            <a:schemeClr val="tx2"/>
          </a:solidFill>
          <a:latin typeface="Arial Narrow" pitchFamily="34" charset="0"/>
        </a:defRPr>
      </a:lvl3pPr>
      <a:lvl4pPr algn="l" rtl="0" eaLnBrk="0" fontAlgn="base" hangingPunct="0">
        <a:lnSpc>
          <a:spcPct val="120000"/>
        </a:lnSpc>
        <a:spcBef>
          <a:spcPct val="20000"/>
        </a:spcBef>
        <a:spcAft>
          <a:spcPct val="0"/>
        </a:spcAft>
        <a:defRPr sz="1500">
          <a:solidFill>
            <a:schemeClr val="tx2"/>
          </a:solidFill>
          <a:latin typeface="Arial Narrow" pitchFamily="34" charset="0"/>
        </a:defRPr>
      </a:lvl4pPr>
      <a:lvl5pPr algn="l" rtl="0" eaLnBrk="0" fontAlgn="base" hangingPunct="0">
        <a:lnSpc>
          <a:spcPct val="120000"/>
        </a:lnSpc>
        <a:spcBef>
          <a:spcPct val="20000"/>
        </a:spcBef>
        <a:spcAft>
          <a:spcPct val="0"/>
        </a:spcAft>
        <a:defRPr sz="1500">
          <a:solidFill>
            <a:schemeClr val="tx2"/>
          </a:solidFill>
          <a:latin typeface="Arial Narrow" pitchFamily="34" charset="0"/>
        </a:defRPr>
      </a:lvl5pPr>
      <a:lvl6pPr marL="457200" algn="l" rtl="0" fontAlgn="base">
        <a:lnSpc>
          <a:spcPct val="120000"/>
        </a:lnSpc>
        <a:spcBef>
          <a:spcPct val="20000"/>
        </a:spcBef>
        <a:spcAft>
          <a:spcPct val="0"/>
        </a:spcAft>
        <a:defRPr sz="1500">
          <a:solidFill>
            <a:schemeClr val="tx2"/>
          </a:solidFill>
          <a:latin typeface="Arial Narrow" pitchFamily="34" charset="0"/>
        </a:defRPr>
      </a:lvl6pPr>
      <a:lvl7pPr marL="914400" algn="l" rtl="0" fontAlgn="base">
        <a:lnSpc>
          <a:spcPct val="120000"/>
        </a:lnSpc>
        <a:spcBef>
          <a:spcPct val="20000"/>
        </a:spcBef>
        <a:spcAft>
          <a:spcPct val="0"/>
        </a:spcAft>
        <a:defRPr sz="1500">
          <a:solidFill>
            <a:schemeClr val="tx2"/>
          </a:solidFill>
          <a:latin typeface="Arial Narrow" pitchFamily="34" charset="0"/>
        </a:defRPr>
      </a:lvl7pPr>
      <a:lvl8pPr marL="1371600" algn="l" rtl="0" fontAlgn="base">
        <a:lnSpc>
          <a:spcPct val="120000"/>
        </a:lnSpc>
        <a:spcBef>
          <a:spcPct val="20000"/>
        </a:spcBef>
        <a:spcAft>
          <a:spcPct val="0"/>
        </a:spcAft>
        <a:defRPr sz="1500">
          <a:solidFill>
            <a:schemeClr val="tx2"/>
          </a:solidFill>
          <a:latin typeface="Arial Narrow" pitchFamily="34" charset="0"/>
        </a:defRPr>
      </a:lvl8pPr>
      <a:lvl9pPr marL="1828800" algn="l" rtl="0" fontAlgn="base">
        <a:lnSpc>
          <a:spcPct val="120000"/>
        </a:lnSpc>
        <a:spcBef>
          <a:spcPct val="20000"/>
        </a:spcBef>
        <a:spcAft>
          <a:spcPct val="0"/>
        </a:spcAft>
        <a:defRPr sz="1500">
          <a:solidFill>
            <a:schemeClr val="tx2"/>
          </a:solidFill>
          <a:latin typeface="Arial Narrow" pitchFamily="34" charset="0"/>
        </a:defRPr>
      </a:lvl9pPr>
    </p:titleStyle>
    <p:bodyStyle>
      <a:lvl1pPr marL="176213" indent="-176213" algn="l" rtl="0" eaLnBrk="0" fontAlgn="base" hangingPunct="0">
        <a:lnSpc>
          <a:spcPct val="120000"/>
        </a:lnSpc>
        <a:spcBef>
          <a:spcPct val="20000"/>
        </a:spcBef>
        <a:spcAft>
          <a:spcPct val="0"/>
        </a:spcAft>
        <a:buFont typeface="Arial Narrow" pitchFamily="34" charset="0"/>
        <a:buChar char="|"/>
        <a:defRPr sz="1500">
          <a:solidFill>
            <a:schemeClr val="accent1">
              <a:lumMod val="25000"/>
            </a:schemeClr>
          </a:solidFill>
          <a:latin typeface="+mn-lt"/>
          <a:ea typeface="+mn-ea"/>
          <a:cs typeface="+mn-cs"/>
        </a:defRPr>
      </a:lvl1pPr>
      <a:lvl2pPr marL="539750" indent="-176213" algn="l" rtl="0" eaLnBrk="0" fontAlgn="base" hangingPunct="0">
        <a:lnSpc>
          <a:spcPct val="120000"/>
        </a:lnSpc>
        <a:spcBef>
          <a:spcPct val="20000"/>
        </a:spcBef>
        <a:spcAft>
          <a:spcPct val="0"/>
        </a:spcAft>
        <a:buFont typeface="Arial Narrow" pitchFamily="34" charset="0"/>
        <a:buChar char="|"/>
        <a:defRPr sz="1500">
          <a:solidFill>
            <a:schemeClr val="accent1">
              <a:lumMod val="25000"/>
            </a:schemeClr>
          </a:solidFill>
          <a:latin typeface="+mn-lt"/>
        </a:defRPr>
      </a:lvl2pPr>
      <a:lvl3pPr marL="1144588" indent="-228600" algn="l" rtl="0" eaLnBrk="0" fontAlgn="base" hangingPunct="0">
        <a:spcBef>
          <a:spcPct val="20000"/>
        </a:spcBef>
        <a:spcAft>
          <a:spcPct val="0"/>
        </a:spcAft>
        <a:defRPr sz="1500">
          <a:solidFill>
            <a:schemeClr val="bg1"/>
          </a:solidFill>
          <a:latin typeface="+mn-lt"/>
        </a:defRPr>
      </a:lvl3pPr>
      <a:lvl4pPr marL="1600200" indent="-228600" algn="l" rtl="0" eaLnBrk="0" fontAlgn="base" hangingPunct="0">
        <a:spcBef>
          <a:spcPct val="20000"/>
        </a:spcBef>
        <a:spcAft>
          <a:spcPct val="0"/>
        </a:spcAft>
        <a:defRPr sz="1500">
          <a:solidFill>
            <a:schemeClr val="bg1"/>
          </a:solidFill>
          <a:latin typeface="+mn-lt"/>
        </a:defRPr>
      </a:lvl4pPr>
      <a:lvl5pPr marL="2057400" indent="-228600" algn="l" rtl="0" eaLnBrk="0" fontAlgn="base" hangingPunct="0">
        <a:spcBef>
          <a:spcPct val="20000"/>
        </a:spcBef>
        <a:spcAft>
          <a:spcPct val="0"/>
        </a:spcAft>
        <a:defRPr sz="1500">
          <a:solidFill>
            <a:schemeClr val="bg1"/>
          </a:solidFill>
          <a:latin typeface="+mn-lt"/>
        </a:defRPr>
      </a:lvl5pPr>
      <a:lvl6pPr marL="2514600" indent="-228600" algn="l" rtl="0" fontAlgn="base">
        <a:spcBef>
          <a:spcPct val="20000"/>
        </a:spcBef>
        <a:spcAft>
          <a:spcPct val="0"/>
        </a:spcAft>
        <a:defRPr sz="1500">
          <a:solidFill>
            <a:schemeClr val="bg1"/>
          </a:solidFill>
          <a:latin typeface="+mn-lt"/>
        </a:defRPr>
      </a:lvl6pPr>
      <a:lvl7pPr marL="2971800" indent="-228600" algn="l" rtl="0" fontAlgn="base">
        <a:spcBef>
          <a:spcPct val="20000"/>
        </a:spcBef>
        <a:spcAft>
          <a:spcPct val="0"/>
        </a:spcAft>
        <a:defRPr sz="1500">
          <a:solidFill>
            <a:schemeClr val="bg1"/>
          </a:solidFill>
          <a:latin typeface="+mn-lt"/>
        </a:defRPr>
      </a:lvl7pPr>
      <a:lvl8pPr marL="3429000" indent="-228600" algn="l" rtl="0" fontAlgn="base">
        <a:spcBef>
          <a:spcPct val="20000"/>
        </a:spcBef>
        <a:spcAft>
          <a:spcPct val="0"/>
        </a:spcAft>
        <a:defRPr sz="1500">
          <a:solidFill>
            <a:schemeClr val="bg1"/>
          </a:solidFill>
          <a:latin typeface="+mn-lt"/>
        </a:defRPr>
      </a:lvl8pPr>
      <a:lvl9pPr marL="3886200" indent="-228600" algn="l" rtl="0" fontAlgn="base">
        <a:spcBef>
          <a:spcPct val="20000"/>
        </a:spcBef>
        <a:spcAft>
          <a:spcPct val="0"/>
        </a:spcAft>
        <a:defRPr sz="1500">
          <a:solidFill>
            <a:schemeClr val="bg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6.GIF"/></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GIF"/></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pieren 7"/>
          <p:cNvGrpSpPr/>
          <p:nvPr/>
        </p:nvGrpSpPr>
        <p:grpSpPr>
          <a:xfrm>
            <a:off x="2748940" y="2845316"/>
            <a:ext cx="6395060" cy="3290957"/>
            <a:chOff x="2748940" y="2845316"/>
            <a:chExt cx="6395060" cy="3290957"/>
          </a:xfrm>
        </p:grpSpPr>
        <p:sp>
          <p:nvSpPr>
            <p:cNvPr id="6" name="Rechteck 5"/>
            <p:cNvSpPr/>
            <p:nvPr/>
          </p:nvSpPr>
          <p:spPr bwMode="auto">
            <a:xfrm>
              <a:off x="5508104" y="2852936"/>
              <a:ext cx="3635896" cy="1376164"/>
            </a:xfrm>
            <a:prstGeom prst="rect">
              <a:avLst/>
            </a:prstGeom>
            <a:solidFill>
              <a:srgbClr val="A6A9A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Arial" charset="0"/>
              </a:endParaRPr>
            </a:p>
          </p:txBody>
        </p:sp>
        <p:sp>
          <p:nvSpPr>
            <p:cNvPr id="4099" name="Text Box 6"/>
            <p:cNvSpPr txBox="1">
              <a:spLocks noChangeArrowheads="1"/>
            </p:cNvSpPr>
            <p:nvPr/>
          </p:nvSpPr>
          <p:spPr bwMode="auto">
            <a:xfrm>
              <a:off x="5436096" y="2996952"/>
              <a:ext cx="3707904" cy="3139321"/>
            </a:xfrm>
            <a:prstGeom prst="rect">
              <a:avLst/>
            </a:prstGeom>
            <a:noFill/>
            <a:ln w="9525">
              <a:noFill/>
              <a:miter lim="800000"/>
              <a:headEnd/>
              <a:tailEnd/>
            </a:ln>
          </p:spPr>
          <p:txBody>
            <a:bodyPr wrap="square">
              <a:spAutoFit/>
            </a:bodyPr>
            <a:lstStyle/>
            <a:p>
              <a:pPr>
                <a:spcBef>
                  <a:spcPct val="50000"/>
                </a:spcBef>
              </a:pPr>
              <a:r>
                <a:rPr sz="6600">
                  <a:solidFill>
                    <a:srgbClr val="4D4D4D"/>
                  </a:solidFill>
                  <a:latin typeface="Arial Narrow"/>
                </a:rPr>
                <a:t>BMS Collecting Clamp</a:t>
              </a:r>
              <a:endParaRPr lang="ru-RU" sz="6600" dirty="0">
                <a:solidFill>
                  <a:srgbClr val="4D4D4D"/>
                </a:solidFill>
                <a:latin typeface="Arial Narrow" pitchFamily="34" charset="0"/>
              </a:endParaRPr>
            </a:p>
          </p:txBody>
        </p:sp>
        <p:pic>
          <p:nvPicPr>
            <p:cNvPr id="1026" name="Picture 2" descr="D:\Bilder\Logo\m1plus-logo.bmp"/>
            <p:cNvPicPr>
              <a:picLocks noChangeAspect="1" noChangeArrowheads="1"/>
            </p:cNvPicPr>
            <p:nvPr/>
          </p:nvPicPr>
          <p:blipFill>
            <a:blip r:embed="rId3" cstate="print"/>
            <a:srcRect/>
            <a:stretch>
              <a:fillRect/>
            </a:stretch>
          </p:blipFill>
          <p:spPr bwMode="auto">
            <a:xfrm>
              <a:off x="2748940" y="2845316"/>
              <a:ext cx="2771800" cy="1385900"/>
            </a:xfrm>
            <a:prstGeom prst="rect">
              <a:avLst/>
            </a:prstGeom>
            <a:noFill/>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r>
              <a:rPr>
                <a:solidFill>
                  <a:schemeClr val="tx1"/>
                </a:solidFill>
              </a:rPr>
              <a:t>If a yarn carrier ends in the middle 50% of the pattern, the so-called intermediate clamping is performed by this variant.</a:t>
            </a:r>
          </a:p>
          <a:p>
            <a:r>
              <a:rPr>
                <a:solidFill>
                  <a:schemeClr val="tx1"/>
                </a:solidFill>
              </a:rPr>
              <a:t>This means that the yarn carrier is automatically moved to the clamping home position after its last use.</a:t>
            </a:r>
          </a:p>
          <a:p>
            <a:r>
              <a:rPr>
                <a:solidFill>
                  <a:schemeClr val="tx1"/>
                </a:solidFill>
              </a:rPr>
              <a:t>The clamping after the waistband is done on the side on which the yarn carrier is located, not with the outer clamp as usual, but with the inner clamp, so that during intermediate clamping all thread guides that are behind the clamping/cutting unit can be clamped with the outer clamp.</a:t>
            </a:r>
          </a:p>
          <a:p>
            <a:r>
              <a:rPr>
                <a:solidFill>
                  <a:schemeClr val="tx1"/>
                </a:solidFill>
              </a:rPr>
              <a:t>Intermediate clamping is an additional clamping that is used, if necessary, between the clamping after the start (up to 25%) and the end of the fabric piece.</a:t>
            </a: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600"/>
              <a:t>Intermediate Clamping (pattern example 1)</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234744"/>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Variant of Clamping: Clamping and Cutting Over Entire Pattern</a:t>
            </a: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spTree>
    <p:extLst>
      <p:ext uri="{BB962C8B-B14F-4D97-AF65-F5344CB8AC3E}">
        <p14:creationId xmlns:p14="http://schemas.microsoft.com/office/powerpoint/2010/main" val="140687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7336" cy="2376264"/>
          </a:xfrm>
        </p:spPr>
        <p:txBody>
          <a:bodyPr>
            <a:noAutofit/>
          </a:bodyPr>
          <a:lstStyle/>
          <a:p>
            <a:pPr marL="0" indent="0">
              <a:buNone/>
            </a:pPr>
            <a:endParaRPr lang="de-DE" dirty="0">
              <a:solidFill>
                <a:schemeClr val="tx1"/>
              </a:solidFill>
            </a:endParaRPr>
          </a:p>
          <a:p>
            <a:pPr marL="0" indent="0">
              <a:buNone/>
            </a:pPr>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600"/>
              <a:t>Intermediate Clamping (pattern example 1)</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441228"/>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Variant of Clamping: Clamping and Cutting Over Entire Pattern</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r>
              <a:rPr sz="1400">
                <a:solidFill>
                  <a:srgbClr val="000000"/>
                </a:solidFill>
              </a:rPr>
              <a:t>Basic Pattern</a:t>
            </a: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pic>
        <p:nvPicPr>
          <p:cNvPr id="4" name="Grafik 3">
            <a:extLst>
              <a:ext uri="{FF2B5EF4-FFF2-40B4-BE49-F238E27FC236}">
                <a16:creationId xmlns:a16="http://schemas.microsoft.com/office/drawing/2014/main" id="{4F3CDCB4-BD4E-44EC-93F4-8C5F2BE882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1880" y="3185418"/>
            <a:ext cx="2648505" cy="3235440"/>
          </a:xfrm>
          <a:prstGeom prst="rect">
            <a:avLst/>
          </a:prstGeom>
        </p:spPr>
      </p:pic>
    </p:spTree>
    <p:extLst>
      <p:ext uri="{BB962C8B-B14F-4D97-AF65-F5344CB8AC3E}">
        <p14:creationId xmlns:p14="http://schemas.microsoft.com/office/powerpoint/2010/main" val="3271589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7336" cy="2376264"/>
          </a:xfrm>
        </p:spPr>
        <p:txBody>
          <a:bodyPr>
            <a:noAutofit/>
          </a:bodyPr>
          <a:lstStyle/>
          <a:p>
            <a:pPr marL="0" indent="0">
              <a:buNone/>
            </a:pPr>
            <a:endParaRPr lang="de-DE" dirty="0">
              <a:solidFill>
                <a:schemeClr val="tx1"/>
              </a:solidFill>
            </a:endParaRPr>
          </a:p>
          <a:p>
            <a:pPr marL="0" indent="0">
              <a:buNone/>
            </a:pPr>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600"/>
              <a:t>Intermediate Clamping (pattern example 1)</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441228"/>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Variant of Clamping: Clamping and Cutting Over Entire Pattern</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r>
              <a:rPr sz="1400">
                <a:solidFill>
                  <a:srgbClr val="000000"/>
                </a:solidFill>
              </a:rPr>
              <a:t>Commands of Clamping and Cutting</a:t>
            </a: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pic>
        <p:nvPicPr>
          <p:cNvPr id="3" name="Grafik 2" descr="Ein Bild, das Text enthält.&#10;&#10;Automatisch generierte Beschreibung">
            <a:extLst>
              <a:ext uri="{FF2B5EF4-FFF2-40B4-BE49-F238E27FC236}">
                <a16:creationId xmlns:a16="http://schemas.microsoft.com/office/drawing/2014/main" id="{CB59B4A2-A23E-4087-AC8F-673657E18D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59417" y="3185418"/>
            <a:ext cx="4059163" cy="3235440"/>
          </a:xfrm>
          <a:prstGeom prst="rect">
            <a:avLst/>
          </a:prstGeom>
        </p:spPr>
      </p:pic>
    </p:spTree>
    <p:extLst>
      <p:ext uri="{BB962C8B-B14F-4D97-AF65-F5344CB8AC3E}">
        <p14:creationId xmlns:p14="http://schemas.microsoft.com/office/powerpoint/2010/main" val="4253510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pPr marL="0" indent="0">
              <a:buNone/>
            </a:pPr>
            <a:r>
              <a:rPr dirty="0">
                <a:solidFill>
                  <a:schemeClr val="tx1"/>
                </a:solidFill>
              </a:rPr>
              <a:t>As this clamping variant only works with two sections (up to 25% and the end of the fabric piece), there is no intermediate clamping. All yarn carriers that are no longer used in the fabric piece after the first 25% are only clamped at the end of the pattern.</a:t>
            </a:r>
          </a:p>
          <a:p>
            <a:pPr lvl="1"/>
            <a:endParaRPr lang="de-DE" dirty="0">
              <a:solidFill>
                <a:schemeClr val="tx1"/>
              </a:solidFill>
            </a:endParaRP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600"/>
              <a:t>Intermediate Clamping (pattern example 2)</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096519"/>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dirty="0">
                <a:solidFill>
                  <a:srgbClr val="000000"/>
                </a:solidFill>
              </a:rPr>
              <a:t>Variant of Clamping: Clamping and Cutting Automatically After Start and at Pattern End</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spTree>
    <p:extLst>
      <p:ext uri="{BB962C8B-B14F-4D97-AF65-F5344CB8AC3E}">
        <p14:creationId xmlns:p14="http://schemas.microsoft.com/office/powerpoint/2010/main" val="3535747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r>
              <a:rPr>
                <a:solidFill>
                  <a:schemeClr val="tx1"/>
                </a:solidFill>
              </a:rPr>
              <a:t>If yarn carriers are only used in the upper 25% of the pattern, the following procedure applies to prevent the threads from winding at the belt take-down:</a:t>
            </a:r>
            <a:br>
              <a:rPr>
                <a:solidFill>
                  <a:schemeClr val="tx1"/>
                </a:solidFill>
              </a:rPr>
            </a:br>
            <a:r>
              <a:rPr>
                <a:solidFill>
                  <a:schemeClr val="tx1"/>
                </a:solidFill>
              </a:rPr>
              <a:t>The yarn carriers are brought into the pattern by Float and Lock and clamped after the start. Before their usage in the upper section, they are fetched from the clamp again.</a:t>
            </a:r>
          </a:p>
          <a:p>
            <a:r>
              <a:rPr>
                <a:solidFill>
                  <a:schemeClr val="tx1"/>
                </a:solidFill>
              </a:rPr>
              <a:t>A typical example is the protection yarn. If the protection rows above are knitted with protection yarn, this is knitted at the start of the pattern. It is clamped after the waistband and fetched from the clamp at the end.</a:t>
            </a:r>
          </a:p>
          <a:p>
            <a:pPr lvl="1"/>
            <a:endParaRPr lang="de-DE" dirty="0">
              <a:solidFill>
                <a:schemeClr val="tx1"/>
              </a:solidFill>
            </a:endParaRP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600"/>
              <a:t>Section 3 (pattern example 3)</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096519"/>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Variant of Clamping: Clamping and Cutting Automatically Over Entire Pattern</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spTree>
    <p:extLst>
      <p:ext uri="{BB962C8B-B14F-4D97-AF65-F5344CB8AC3E}">
        <p14:creationId xmlns:p14="http://schemas.microsoft.com/office/powerpoint/2010/main" val="3271324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endParaRPr lang="de-DE" dirty="0">
              <a:solidFill>
                <a:schemeClr val="tx1"/>
              </a:solidFill>
            </a:endParaRPr>
          </a:p>
          <a:p>
            <a:pPr lvl="1"/>
            <a:endParaRPr lang="de-DE" dirty="0">
              <a:solidFill>
                <a:schemeClr val="tx1"/>
              </a:solidFill>
            </a:endParaRP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600"/>
              <a:t>Section 3 (pattern example 3)</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096519"/>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Variant of Clamping: Clamping and Cutting Automatically Over Entire Pattern</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pic>
        <p:nvPicPr>
          <p:cNvPr id="3" name="Grafik 2">
            <a:extLst>
              <a:ext uri="{FF2B5EF4-FFF2-40B4-BE49-F238E27FC236}">
                <a16:creationId xmlns:a16="http://schemas.microsoft.com/office/drawing/2014/main" id="{6C235292-FEBB-4131-9011-EAFD50E2C2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3848" y="2924944"/>
            <a:ext cx="4474615" cy="3356992"/>
          </a:xfrm>
          <a:prstGeom prst="rect">
            <a:avLst/>
          </a:prstGeom>
        </p:spPr>
      </p:pic>
      <p:sp>
        <p:nvSpPr>
          <p:cNvPr id="2" name="Textfeld 1">
            <a:extLst>
              <a:ext uri="{FF2B5EF4-FFF2-40B4-BE49-F238E27FC236}">
                <a16:creationId xmlns:a16="http://schemas.microsoft.com/office/drawing/2014/main" id="{1B280867-6216-453B-904B-10540D088ECA}"/>
              </a:ext>
            </a:extLst>
          </p:cNvPr>
          <p:cNvSpPr txBox="1"/>
          <p:nvPr/>
        </p:nvSpPr>
        <p:spPr>
          <a:xfrm>
            <a:off x="0" y="3717032"/>
            <a:ext cx="2825052" cy="830997"/>
          </a:xfrm>
          <a:prstGeom prst="rect">
            <a:avLst/>
          </a:prstGeom>
          <a:noFill/>
        </p:spPr>
        <p:txBody>
          <a:bodyPr wrap="square" rtlCol="0">
            <a:spAutoFit/>
          </a:bodyPr>
          <a:lstStyle/>
          <a:p>
            <a:r>
              <a:rPr sz="1200"/>
              <a:t>Example for Protection Thread Yarn Carrier 8A: After the waistband, the yarn carrier 8A will be moved behind the collecting clamp unit (clamping base position) [8aG] </a:t>
            </a:r>
            <a:endParaRPr lang="en-US" sz="1200" dirty="0"/>
          </a:p>
        </p:txBody>
      </p:sp>
    </p:spTree>
    <p:extLst>
      <p:ext uri="{BB962C8B-B14F-4D97-AF65-F5344CB8AC3E}">
        <p14:creationId xmlns:p14="http://schemas.microsoft.com/office/powerpoint/2010/main" val="207277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r>
              <a:rPr>
                <a:solidFill>
                  <a:schemeClr val="tx1"/>
                </a:solidFill>
              </a:rPr>
              <a:t>As this clamping variant only works with two sections (up to 25% and the end of the fabric piece), all yarn carriers can only be clamped at the end of the fabric piece with it. In this case, the protective yarn carrier 8A would remain at the edge of the fabric piece and be fixed in the fabric by the automatic border fixation (on the CREATE PLUS).</a:t>
            </a: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600"/>
              <a:t>Section 3 (pattern example 4)</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096519"/>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Variant of Clamping: Clamping and Cutting Automatically After Start and at Pattern End</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spTree>
    <p:extLst>
      <p:ext uri="{BB962C8B-B14F-4D97-AF65-F5344CB8AC3E}">
        <p14:creationId xmlns:p14="http://schemas.microsoft.com/office/powerpoint/2010/main" val="2443556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pPr marL="0" indent="0">
              <a:buNone/>
            </a:pPr>
            <a:r>
              <a:rPr dirty="0">
                <a:solidFill>
                  <a:schemeClr val="tx1"/>
                </a:solidFill>
              </a:rPr>
              <a:t>If a variant of automatic clamping is used</a:t>
            </a:r>
          </a:p>
          <a:p>
            <a:r>
              <a:rPr dirty="0">
                <a:solidFill>
                  <a:schemeClr val="tx1"/>
                </a:solidFill>
              </a:rPr>
              <a:t>Clamping and Cutting Automatically Over Entire Pattern</a:t>
            </a:r>
          </a:p>
          <a:p>
            <a:r>
              <a:rPr dirty="0">
                <a:solidFill>
                  <a:schemeClr val="tx1"/>
                </a:solidFill>
              </a:rPr>
              <a:t>Clamping and Cutting Automatically After Start and at Pattern End</a:t>
            </a:r>
          </a:p>
          <a:p>
            <a:pPr marL="0" indent="0">
              <a:buNone/>
            </a:pPr>
            <a:r>
              <a:rPr dirty="0">
                <a:solidFill>
                  <a:schemeClr val="tx1"/>
                </a:solidFill>
              </a:rPr>
              <a:t>you can not intervene manually. Additional manual entries, for example after technical processing, can lead to errors in the Sintral Check.</a:t>
            </a: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600">
                <a:solidFill>
                  <a:schemeClr val="tx1"/>
                </a:solidFill>
              </a:rPr>
              <a:t>Variants of Automatic Clamping</a:t>
            </a:r>
          </a:p>
        </p:txBody>
      </p:sp>
      <p:sp>
        <p:nvSpPr>
          <p:cNvPr id="15364" name="Text Box 4"/>
          <p:cNvSpPr txBox="1">
            <a:spLocks noChangeArrowheads="1"/>
          </p:cNvSpPr>
          <p:nvPr/>
        </p:nvSpPr>
        <p:spPr bwMode="auto">
          <a:xfrm>
            <a:off x="3057524" y="1052736"/>
            <a:ext cx="5762947" cy="837986"/>
          </a:xfrm>
          <a:prstGeom prst="rect">
            <a:avLst/>
          </a:prstGeom>
          <a:noFill/>
          <a:ln w="9525">
            <a:noFill/>
            <a:miter lim="800000"/>
            <a:headEnd/>
            <a:tailEnd/>
          </a:ln>
        </p:spPr>
        <p:txBody>
          <a:bodyPr wrap="square" lIns="0" tIns="0" rIns="0" bIns="0">
            <a:spAutoFit/>
          </a:bodyPr>
          <a:lstStyle/>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spTree>
    <p:extLst>
      <p:ext uri="{BB962C8B-B14F-4D97-AF65-F5344CB8AC3E}">
        <p14:creationId xmlns:p14="http://schemas.microsoft.com/office/powerpoint/2010/main" val="896522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525" y="2938055"/>
            <a:ext cx="5976664" cy="3888432"/>
          </a:xfrm>
        </p:spPr>
        <p:txBody>
          <a:bodyPr>
            <a:noAutofit/>
          </a:bodyPr>
          <a:lstStyle/>
          <a:p>
            <a:pPr marL="0" indent="0" eaLnBrk="1" hangingPunct="1">
              <a:buNone/>
            </a:pPr>
            <a:r>
              <a:rPr sz="1600" dirty="0">
                <a:solidFill>
                  <a:schemeClr val="tx1"/>
                </a:solidFill>
              </a:rPr>
              <a:t>Explanation of the Differences Between the Clamping Automatics of the Collective Terminal:</a:t>
            </a:r>
          </a:p>
          <a:p>
            <a:pPr lvl="1" eaLnBrk="1" hangingPunct="1"/>
            <a:r>
              <a:rPr sz="1600" dirty="0">
                <a:solidFill>
                  <a:schemeClr val="tx1"/>
                </a:solidFill>
              </a:rPr>
              <a:t>User-defined Clamping and Cutting by Control Column</a:t>
            </a:r>
          </a:p>
          <a:p>
            <a:pPr lvl="1" eaLnBrk="1" hangingPunct="1"/>
            <a:r>
              <a:rPr sz="1600" dirty="0">
                <a:solidFill>
                  <a:schemeClr val="tx1"/>
                </a:solidFill>
              </a:rPr>
              <a:t>Clamping and Cutting Automatically Over Entire Pattern</a:t>
            </a:r>
            <a:br>
              <a:rPr lang="de-DE" sz="1600" dirty="0">
                <a:solidFill>
                  <a:schemeClr val="tx1"/>
                </a:solidFill>
              </a:rPr>
            </a:br>
            <a:r>
              <a:rPr sz="1200" dirty="0">
                <a:solidFill>
                  <a:schemeClr val="tx1"/>
                </a:solidFill>
              </a:rPr>
              <a:t>and</a:t>
            </a:r>
          </a:p>
          <a:p>
            <a:pPr lvl="1" eaLnBrk="1" hangingPunct="1"/>
            <a:r>
              <a:rPr sz="1600" dirty="0">
                <a:solidFill>
                  <a:schemeClr val="tx1"/>
                </a:solidFill>
              </a:rPr>
              <a:t>Clamping and Cutting Automatically After Start and at Pattern End</a:t>
            </a:r>
            <a:br>
              <a:rPr sz="1600" dirty="0">
                <a:solidFill>
                  <a:schemeClr val="tx1"/>
                </a:solidFill>
              </a:rPr>
            </a:br>
            <a:r>
              <a:rPr sz="1600" dirty="0">
                <a:solidFill>
                  <a:schemeClr val="tx1"/>
                </a:solidFill>
              </a:rPr>
              <a:t>(default with new patterns)</a:t>
            </a:r>
          </a:p>
          <a:p>
            <a:pPr marL="363537" lvl="1" indent="0" eaLnBrk="1" hangingPunct="1">
              <a:lnSpc>
                <a:spcPts val="1300"/>
              </a:lnSpc>
              <a:spcBef>
                <a:spcPts val="0"/>
              </a:spcBef>
              <a:buNone/>
            </a:pPr>
            <a:endParaRPr lang="de-DE" sz="1200" dirty="0">
              <a:solidFill>
                <a:schemeClr val="tx1"/>
              </a:solidFill>
              <a:sym typeface="Wingdings" pitchFamily="2" charset="2"/>
            </a:endParaRPr>
          </a:p>
        </p:txBody>
      </p:sp>
      <p:sp>
        <p:nvSpPr>
          <p:cNvPr id="15363" name="Rectangle 3"/>
          <p:cNvSpPr>
            <a:spLocks noGrp="1" noChangeArrowheads="1"/>
          </p:cNvSpPr>
          <p:nvPr>
            <p:ph type="title"/>
          </p:nvPr>
        </p:nvSpPr>
        <p:spPr>
          <a:xfrm>
            <a:off x="3057525" y="2419995"/>
            <a:ext cx="5475288" cy="288925"/>
          </a:xfrm>
        </p:spPr>
        <p:txBody>
          <a:bodyPr/>
          <a:lstStyle/>
          <a:p>
            <a:pPr eaLnBrk="1" hangingPunct="1"/>
            <a:r>
              <a:rPr>
                <a:solidFill>
                  <a:schemeClr val="tx1"/>
                </a:solidFill>
              </a:rPr>
              <a:t>Content</a:t>
            </a:r>
          </a:p>
        </p:txBody>
      </p:sp>
      <p:sp>
        <p:nvSpPr>
          <p:cNvPr id="3" name="Textfeld 2">
            <a:extLst>
              <a:ext uri="{FF2B5EF4-FFF2-40B4-BE49-F238E27FC236}">
                <a16:creationId xmlns:a16="http://schemas.microsoft.com/office/drawing/2014/main" id="{DE5E2B87-DB6C-4EBA-B5AC-B6FB7571D635}"/>
              </a:ext>
            </a:extLst>
          </p:cNvPr>
          <p:cNvSpPr txBox="1"/>
          <p:nvPr/>
        </p:nvSpPr>
        <p:spPr>
          <a:xfrm>
            <a:off x="3057525" y="908720"/>
            <a:ext cx="4538811" cy="369332"/>
          </a:xfrm>
          <a:prstGeom prst="rect">
            <a:avLst/>
          </a:prstGeom>
          <a:noFill/>
        </p:spPr>
        <p:txBody>
          <a:bodyPr wrap="square" rtlCol="0">
            <a:spAutoFit/>
          </a:bodyPr>
          <a:lstStyle/>
          <a:p>
            <a:r>
              <a:t>Optional Variants of the Collecting Clamp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4656" cy="3598119"/>
          </a:xfrm>
        </p:spPr>
        <p:txBody>
          <a:bodyPr>
            <a:noAutofit/>
          </a:bodyPr>
          <a:lstStyle/>
          <a:p>
            <a:r>
              <a:rPr sz="1400">
                <a:solidFill>
                  <a:schemeClr val="tx1"/>
                </a:solidFill>
              </a:rPr>
              <a:t>If the setting “User-defined Clamping and Cutting by Control Column” is enabled in configuration of the Collecting Clamp section, the user must enter all the information for controlling the Collecting Clamp himself:</a:t>
            </a:r>
          </a:p>
          <a:p>
            <a:r>
              <a:rPr sz="1400">
                <a:solidFill>
                  <a:schemeClr val="tx1"/>
                </a:solidFill>
              </a:rPr>
              <a:t>- Clamp Home Position of Yarn Carriers</a:t>
            </a:r>
          </a:p>
          <a:p>
            <a:r>
              <a:rPr sz="1400">
                <a:solidFill>
                  <a:schemeClr val="tx1"/>
                </a:solidFill>
              </a:rPr>
              <a:t>- Open Clamp</a:t>
            </a:r>
          </a:p>
          <a:p>
            <a:r>
              <a:rPr sz="1400">
                <a:solidFill>
                  <a:schemeClr val="tx1"/>
                </a:solidFill>
              </a:rPr>
              <a:t>- Close Clamp</a:t>
            </a:r>
          </a:p>
          <a:p>
            <a:r>
              <a:rPr sz="1400">
                <a:solidFill>
                  <a:schemeClr val="tx1"/>
                </a:solidFill>
              </a:rPr>
              <a:t>- Cutting</a:t>
            </a:r>
          </a:p>
          <a:p>
            <a:endParaRPr lang="de-DE" sz="1400"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20688"/>
            <a:ext cx="5475288" cy="288925"/>
          </a:xfrm>
        </p:spPr>
        <p:txBody>
          <a:bodyPr/>
          <a:lstStyle/>
          <a:p>
            <a:pPr eaLnBrk="1" hangingPunct="1"/>
            <a:r>
              <a:rPr sz="1600">
                <a:solidFill>
                  <a:srgbClr val="000000"/>
                </a:solidFill>
              </a:rPr>
              <a:t>User-defined Clamping and Cutting by Control Column</a:t>
            </a:r>
            <a:br>
              <a:rPr sz="1600">
                <a:solidFill>
                  <a:srgbClr val="000000"/>
                </a:solidFill>
              </a:rPr>
            </a:br>
            <a:endParaRPr lang="de-DE" dirty="0">
              <a:solidFill>
                <a:schemeClr val="tx1"/>
              </a:solidFill>
            </a:endParaRPr>
          </a:p>
        </p:txBody>
      </p:sp>
      <p:sp>
        <p:nvSpPr>
          <p:cNvPr id="13" name="Textfeld 12">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spTree>
    <p:extLst>
      <p:ext uri="{BB962C8B-B14F-4D97-AF65-F5344CB8AC3E}">
        <p14:creationId xmlns:p14="http://schemas.microsoft.com/office/powerpoint/2010/main" val="4014859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4656" cy="3598119"/>
          </a:xfrm>
        </p:spPr>
        <p:txBody>
          <a:bodyPr>
            <a:noAutofit/>
          </a:bodyPr>
          <a:lstStyle/>
          <a:p>
            <a:pPr marL="0" indent="0">
              <a:buNone/>
            </a:pPr>
            <a:r>
              <a:rPr sz="1400" dirty="0">
                <a:solidFill>
                  <a:schemeClr val="tx1"/>
                </a:solidFill>
              </a:rPr>
              <a:t>The two entries below the clamping variants are evaluated for both clamping automations, but have no effect on user-defined clamping and cutting:</a:t>
            </a:r>
          </a:p>
          <a:p>
            <a:pPr lvl="1"/>
            <a:r>
              <a:rPr sz="1400" dirty="0">
                <a:solidFill>
                  <a:schemeClr val="tx1"/>
                </a:solidFill>
              </a:rPr>
              <a:t>Quantity of Rows Until Opening the Clamps:</a:t>
            </a:r>
            <a:br>
              <a:rPr lang="de-DE" sz="1400" dirty="0">
                <a:solidFill>
                  <a:schemeClr val="tx1"/>
                </a:solidFill>
              </a:rPr>
            </a:br>
            <a:r>
              <a:rPr sz="1400" dirty="0">
                <a:solidFill>
                  <a:schemeClr val="tx1"/>
                </a:solidFill>
              </a:rPr>
              <a:t>Opening of the clamps is delayed by the set quantity of rows. The opening is entered into the pattern at the same position, but it is delayed by the value in brackets.</a:t>
            </a:r>
          </a:p>
          <a:p>
            <a:pPr lvl="1"/>
            <a:r>
              <a:rPr sz="1400" dirty="0">
                <a:solidFill>
                  <a:schemeClr val="tx1"/>
                </a:solidFill>
              </a:rPr>
              <a:t>Quantity of Rows Until Closing Clamps After the Start</a:t>
            </a:r>
            <a:br>
              <a:rPr lang="de-DE" sz="1400" dirty="0">
                <a:solidFill>
                  <a:schemeClr val="tx1"/>
                </a:solidFill>
              </a:rPr>
            </a:br>
            <a:r>
              <a:rPr sz="1400" dirty="0">
                <a:solidFill>
                  <a:schemeClr val="tx1"/>
                </a:solidFill>
              </a:rPr>
              <a:t>Closing the clamps and cutting the threads is delayed by the set quantity of rows. The commands of clamping and cutting are entered into the pattern at the same position, but they are delayed by the value in brackets.</a:t>
            </a:r>
          </a:p>
          <a:p>
            <a:endParaRPr lang="de-DE" sz="1400" dirty="0">
              <a:solidFill>
                <a:schemeClr val="tx1"/>
              </a:solidFill>
            </a:endParaRPr>
          </a:p>
          <a:p>
            <a:endParaRPr lang="de-DE" sz="1400"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20688"/>
            <a:ext cx="5475288" cy="288925"/>
          </a:xfrm>
        </p:spPr>
        <p:txBody>
          <a:bodyPr/>
          <a:lstStyle/>
          <a:p>
            <a:pPr eaLnBrk="1" hangingPunct="1"/>
            <a:r>
              <a:rPr sz="1600">
                <a:solidFill>
                  <a:srgbClr val="000000"/>
                </a:solidFill>
              </a:rPr>
              <a:t>Settings in Configuration below of the Variants of Clamping</a:t>
            </a:r>
            <a:br>
              <a:rPr sz="1600">
                <a:solidFill>
                  <a:srgbClr val="000000"/>
                </a:solidFill>
              </a:rPr>
            </a:br>
            <a:endParaRPr lang="de-DE" dirty="0">
              <a:solidFill>
                <a:schemeClr val="tx1"/>
              </a:solidFill>
            </a:endParaRPr>
          </a:p>
        </p:txBody>
      </p:sp>
      <p:sp>
        <p:nvSpPr>
          <p:cNvPr id="13" name="Textfeld 12">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spTree>
    <p:extLst>
      <p:ext uri="{BB962C8B-B14F-4D97-AF65-F5344CB8AC3E}">
        <p14:creationId xmlns:p14="http://schemas.microsoft.com/office/powerpoint/2010/main" val="931807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4656" cy="3598119"/>
          </a:xfrm>
        </p:spPr>
        <p:txBody>
          <a:bodyPr>
            <a:noAutofit/>
          </a:bodyPr>
          <a:lstStyle/>
          <a:p>
            <a:r>
              <a:rPr sz="1400">
                <a:solidFill>
                  <a:schemeClr val="tx1"/>
                </a:solidFill>
              </a:rPr>
              <a:t>Division into Sections:</a:t>
            </a:r>
          </a:p>
          <a:p>
            <a:r>
              <a:rPr sz="1400">
                <a:solidFill>
                  <a:schemeClr val="tx1"/>
                </a:solidFill>
              </a:rPr>
              <a:t>With the clamping variant "Clamping and Cutting Automatically Over Entire Pattern", the pattern gets divided into three sections:</a:t>
            </a:r>
          </a:p>
          <a:p>
            <a:r>
              <a:rPr sz="1400">
                <a:solidFill>
                  <a:schemeClr val="tx1"/>
                </a:solidFill>
              </a:rPr>
              <a:t>First Section: Start and the lower 25%</a:t>
            </a:r>
          </a:p>
          <a:p>
            <a:r>
              <a:rPr sz="1400">
                <a:solidFill>
                  <a:schemeClr val="tx1"/>
                </a:solidFill>
              </a:rPr>
              <a:t>Second Section: Center 50 %</a:t>
            </a:r>
          </a:p>
          <a:p>
            <a:r>
              <a:rPr sz="1400">
                <a:solidFill>
                  <a:schemeClr val="tx1"/>
                </a:solidFill>
              </a:rPr>
              <a:t>Third Section: Upper 25%</a:t>
            </a:r>
          </a:p>
          <a:p>
            <a:endParaRPr lang="de-DE" sz="1400"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20688"/>
            <a:ext cx="5475288" cy="288925"/>
          </a:xfrm>
        </p:spPr>
        <p:txBody>
          <a:bodyPr/>
          <a:lstStyle/>
          <a:p>
            <a:pPr eaLnBrk="1" hangingPunct="1"/>
            <a:r>
              <a:rPr sz="1600">
                <a:solidFill>
                  <a:srgbClr val="000000"/>
                </a:solidFill>
              </a:rPr>
              <a:t>Clamping and Cutting Automatically Over Entire Pattern</a:t>
            </a:r>
            <a:br>
              <a:rPr sz="1600">
                <a:solidFill>
                  <a:srgbClr val="000000"/>
                </a:solidFill>
              </a:rPr>
            </a:br>
            <a:endParaRPr lang="de-DE" dirty="0">
              <a:solidFill>
                <a:schemeClr val="tx1"/>
              </a:solidFill>
            </a:endParaRPr>
          </a:p>
        </p:txBody>
      </p:sp>
      <p:sp>
        <p:nvSpPr>
          <p:cNvPr id="15364" name="Text Box 4"/>
          <p:cNvSpPr txBox="1">
            <a:spLocks noChangeArrowheads="1"/>
          </p:cNvSpPr>
          <p:nvPr/>
        </p:nvSpPr>
        <p:spPr bwMode="auto">
          <a:xfrm>
            <a:off x="3057524" y="1052736"/>
            <a:ext cx="5762947" cy="234744"/>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Division into Sections</a:t>
            </a:r>
          </a:p>
        </p:txBody>
      </p:sp>
      <p:sp>
        <p:nvSpPr>
          <p:cNvPr id="13" name="Textfeld 12">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spTree>
    <p:extLst>
      <p:ext uri="{BB962C8B-B14F-4D97-AF65-F5344CB8AC3E}">
        <p14:creationId xmlns:p14="http://schemas.microsoft.com/office/powerpoint/2010/main" val="2472996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4656" cy="3598119"/>
          </a:xfrm>
        </p:spPr>
        <p:txBody>
          <a:bodyPr>
            <a:noAutofit/>
          </a:bodyPr>
          <a:lstStyle/>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20688"/>
            <a:ext cx="5475288" cy="288925"/>
          </a:xfrm>
        </p:spPr>
        <p:txBody>
          <a:bodyPr/>
          <a:lstStyle/>
          <a:p>
            <a:pPr eaLnBrk="1" hangingPunct="1"/>
            <a:r>
              <a:rPr sz="1600">
                <a:solidFill>
                  <a:srgbClr val="000000"/>
                </a:solidFill>
              </a:rPr>
              <a:t>Clamping and Cutting Automatically Over Entire Pattern</a:t>
            </a:r>
            <a:endParaRPr lang="de-DE" dirty="0">
              <a:solidFill>
                <a:schemeClr val="tx1"/>
              </a:solidFill>
            </a:endParaRPr>
          </a:p>
        </p:txBody>
      </p:sp>
      <p:sp>
        <p:nvSpPr>
          <p:cNvPr id="15364" name="Text Box 4"/>
          <p:cNvSpPr txBox="1">
            <a:spLocks noChangeArrowheads="1"/>
          </p:cNvSpPr>
          <p:nvPr/>
        </p:nvSpPr>
        <p:spPr bwMode="auto">
          <a:xfrm>
            <a:off x="3057524" y="1052736"/>
            <a:ext cx="5762947" cy="1139607"/>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Division into Sections</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13" name="Textfeld 12">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pic>
        <p:nvPicPr>
          <p:cNvPr id="3" name="Grafik 2">
            <a:extLst>
              <a:ext uri="{FF2B5EF4-FFF2-40B4-BE49-F238E27FC236}">
                <a16:creationId xmlns:a16="http://schemas.microsoft.com/office/drawing/2014/main" id="{9E170C9D-3BA7-4B99-99E3-D167F3E199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9216" y="2924944"/>
            <a:ext cx="3924300" cy="3495914"/>
          </a:xfrm>
          <a:prstGeom prst="rect">
            <a:avLst/>
          </a:prstGeom>
        </p:spPr>
      </p:pic>
      <p:sp>
        <p:nvSpPr>
          <p:cNvPr id="2" name="Textfeld 1">
            <a:extLst>
              <a:ext uri="{FF2B5EF4-FFF2-40B4-BE49-F238E27FC236}">
                <a16:creationId xmlns:a16="http://schemas.microsoft.com/office/drawing/2014/main" id="{653104D4-95BC-4AB8-866A-7FC4C1E53856}"/>
              </a:ext>
            </a:extLst>
          </p:cNvPr>
          <p:cNvSpPr txBox="1"/>
          <p:nvPr/>
        </p:nvSpPr>
        <p:spPr>
          <a:xfrm>
            <a:off x="6971698" y="2875002"/>
            <a:ext cx="1560742" cy="276999"/>
          </a:xfrm>
          <a:prstGeom prst="rect">
            <a:avLst/>
          </a:prstGeom>
          <a:noFill/>
        </p:spPr>
        <p:txBody>
          <a:bodyPr wrap="square" rtlCol="0">
            <a:spAutoFit/>
          </a:bodyPr>
          <a:lstStyle/>
          <a:p>
            <a:r>
              <a:rPr sz="1200" dirty="0"/>
              <a:t>Fabric </a:t>
            </a:r>
            <a:r>
              <a:rPr lang="de-DE" sz="1200" dirty="0"/>
              <a:t>E</a:t>
            </a:r>
            <a:r>
              <a:rPr sz="1200" dirty="0" err="1"/>
              <a:t>nd</a:t>
            </a:r>
            <a:endParaRPr lang="en-US" sz="1200" dirty="0"/>
          </a:p>
        </p:txBody>
      </p:sp>
      <p:sp>
        <p:nvSpPr>
          <p:cNvPr id="8" name="Textfeld 7">
            <a:extLst>
              <a:ext uri="{FF2B5EF4-FFF2-40B4-BE49-F238E27FC236}">
                <a16:creationId xmlns:a16="http://schemas.microsoft.com/office/drawing/2014/main" id="{B9530D5F-92EE-4A9D-9B10-C5BEB3FC1AC8}"/>
              </a:ext>
            </a:extLst>
          </p:cNvPr>
          <p:cNvSpPr txBox="1"/>
          <p:nvPr/>
        </p:nvSpPr>
        <p:spPr>
          <a:xfrm>
            <a:off x="6971698" y="5149913"/>
            <a:ext cx="2058046" cy="461665"/>
          </a:xfrm>
          <a:prstGeom prst="rect">
            <a:avLst/>
          </a:prstGeom>
          <a:noFill/>
        </p:spPr>
        <p:txBody>
          <a:bodyPr wrap="square" rtlCol="0">
            <a:spAutoFit/>
          </a:bodyPr>
          <a:lstStyle/>
          <a:p>
            <a:r>
              <a:rPr sz="1200"/>
              <a:t>Clamping after waistband</a:t>
            </a:r>
            <a:br>
              <a:rPr sz="1200"/>
            </a:br>
            <a:r>
              <a:rPr sz="1200"/>
              <a:t>or if necessary up to 25%</a:t>
            </a:r>
            <a:endParaRPr lang="en-US" sz="1200" dirty="0"/>
          </a:p>
        </p:txBody>
      </p:sp>
      <p:sp>
        <p:nvSpPr>
          <p:cNvPr id="9" name="Textfeld 8">
            <a:extLst>
              <a:ext uri="{FF2B5EF4-FFF2-40B4-BE49-F238E27FC236}">
                <a16:creationId xmlns:a16="http://schemas.microsoft.com/office/drawing/2014/main" id="{6B6CFAC9-9487-4CDF-A4E7-847CA3AEDC5B}"/>
              </a:ext>
            </a:extLst>
          </p:cNvPr>
          <p:cNvSpPr txBox="1"/>
          <p:nvPr/>
        </p:nvSpPr>
        <p:spPr>
          <a:xfrm>
            <a:off x="6971698" y="3613666"/>
            <a:ext cx="2058046" cy="461665"/>
          </a:xfrm>
          <a:prstGeom prst="rect">
            <a:avLst/>
          </a:prstGeom>
          <a:noFill/>
        </p:spPr>
        <p:txBody>
          <a:bodyPr wrap="square" rtlCol="0">
            <a:spAutoFit/>
          </a:bodyPr>
          <a:lstStyle/>
          <a:p>
            <a:r>
              <a:rPr sz="1200"/>
              <a:t>Intermediate clamping if necessary up to 75%</a:t>
            </a:r>
            <a:endParaRPr lang="en-US" sz="1200" dirty="0"/>
          </a:p>
        </p:txBody>
      </p:sp>
    </p:spTree>
    <p:extLst>
      <p:ext uri="{BB962C8B-B14F-4D97-AF65-F5344CB8AC3E}">
        <p14:creationId xmlns:p14="http://schemas.microsoft.com/office/powerpoint/2010/main" val="1400127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r>
              <a:rPr sz="1600">
                <a:solidFill>
                  <a:schemeClr val="tx1"/>
                </a:solidFill>
              </a:rPr>
              <a:t>Division into Sections:</a:t>
            </a:r>
          </a:p>
          <a:p>
            <a:r>
              <a:rPr sz="1600">
                <a:solidFill>
                  <a:schemeClr val="tx1"/>
                </a:solidFill>
              </a:rPr>
              <a:t>With the clamping variant "- Clamping and Cutting Automatically After Start and at Pattern End", the pattern gets divided into two sections:</a:t>
            </a:r>
          </a:p>
          <a:p>
            <a:r>
              <a:rPr sz="1600">
                <a:solidFill>
                  <a:schemeClr val="tx1"/>
                </a:solidFill>
              </a:rPr>
              <a:t>First Section: Start and the lower 25%</a:t>
            </a:r>
          </a:p>
          <a:p>
            <a:r>
              <a:rPr sz="1600">
                <a:solidFill>
                  <a:schemeClr val="tx1"/>
                </a:solidFill>
              </a:rPr>
              <a:t>Second Section: Remaining 75%</a:t>
            </a:r>
            <a:br>
              <a:rPr>
                <a:solidFill>
                  <a:schemeClr val="tx1"/>
                </a:solidFill>
              </a:rPr>
            </a:br>
            <a:endParaRPr lang="de-DE" dirty="0">
              <a:solidFill>
                <a:schemeClr val="tx1"/>
              </a:solidFill>
            </a:endParaRPr>
          </a:p>
          <a:p>
            <a:pPr lvl="1"/>
            <a:endParaRPr lang="de-DE" dirty="0">
              <a:solidFill>
                <a:schemeClr val="tx1"/>
              </a:solidFill>
            </a:endParaRP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600">
                <a:solidFill>
                  <a:srgbClr val="000000"/>
                </a:solidFill>
              </a:rPr>
              <a:t>Clamping and Cutting Automatically After Start and at Pattern End (Default)</a:t>
            </a:r>
            <a:endParaRPr lang="de-DE" sz="1600" dirty="0">
              <a:solidFill>
                <a:schemeClr val="tx1"/>
              </a:solidFill>
            </a:endParaRPr>
          </a:p>
        </p:txBody>
      </p:sp>
      <p:sp>
        <p:nvSpPr>
          <p:cNvPr id="15364" name="Text Box 4"/>
          <p:cNvSpPr txBox="1">
            <a:spLocks noChangeArrowheads="1"/>
          </p:cNvSpPr>
          <p:nvPr/>
        </p:nvSpPr>
        <p:spPr bwMode="auto">
          <a:xfrm>
            <a:off x="3057152" y="1340768"/>
            <a:ext cx="5762947" cy="536365"/>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Division into Sections</a:t>
            </a: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spTree>
    <p:extLst>
      <p:ext uri="{BB962C8B-B14F-4D97-AF65-F5344CB8AC3E}">
        <p14:creationId xmlns:p14="http://schemas.microsoft.com/office/powerpoint/2010/main" val="602564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5237833" y="4513767"/>
            <a:ext cx="3308588" cy="1827403"/>
          </a:xfrm>
        </p:spPr>
        <p:txBody>
          <a:bodyPr>
            <a:noAutofit/>
          </a:bodyPr>
          <a:lstStyle/>
          <a:p>
            <a:endParaRPr lang="de-DE" dirty="0">
              <a:solidFill>
                <a:schemeClr val="tx1"/>
              </a:solidFill>
            </a:endParaRPr>
          </a:p>
          <a:p>
            <a:pPr lvl="1"/>
            <a:endParaRPr lang="de-DE" dirty="0">
              <a:solidFill>
                <a:schemeClr val="tx1"/>
              </a:solidFill>
            </a:endParaRP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600">
                <a:solidFill>
                  <a:srgbClr val="000000"/>
                </a:solidFill>
              </a:rPr>
              <a:t>Clamping and Cutting Automatically After Start and at Pattern End</a:t>
            </a:r>
            <a:endParaRPr lang="de-DE" sz="1600" dirty="0">
              <a:solidFill>
                <a:schemeClr val="tx1"/>
              </a:solidFill>
            </a:endParaRPr>
          </a:p>
        </p:txBody>
      </p:sp>
      <p:sp>
        <p:nvSpPr>
          <p:cNvPr id="15364" name="Text Box 4"/>
          <p:cNvSpPr txBox="1">
            <a:spLocks noChangeArrowheads="1"/>
          </p:cNvSpPr>
          <p:nvPr/>
        </p:nvSpPr>
        <p:spPr bwMode="auto">
          <a:xfrm>
            <a:off x="3055613" y="1341370"/>
            <a:ext cx="5762947" cy="837986"/>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Division into Sections</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pic>
        <p:nvPicPr>
          <p:cNvPr id="1026" name="Picture 2">
            <a:extLst>
              <a:ext uri="{FF2B5EF4-FFF2-40B4-BE49-F238E27FC236}">
                <a16:creationId xmlns:a16="http://schemas.microsoft.com/office/drawing/2014/main" id="{E2FE9610-E3FA-4408-B7B3-EF491145E5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2252" y="2937834"/>
            <a:ext cx="4019798" cy="3483024"/>
          </a:xfrm>
          <a:prstGeom prst="rect">
            <a:avLst/>
          </a:prstGeom>
          <a:noFill/>
          <a:extLst>
            <a:ext uri="{909E8E84-426E-40DD-AFC4-6F175D3DCCD1}">
              <a14:hiddenFill xmlns:a14="http://schemas.microsoft.com/office/drawing/2010/main">
                <a:solidFill>
                  <a:srgbClr val="FFFFFF"/>
                </a:solidFill>
              </a14:hiddenFill>
            </a:ext>
          </a:extLst>
        </p:spPr>
      </p:pic>
      <p:sp>
        <p:nvSpPr>
          <p:cNvPr id="7" name="Textfeld 6">
            <a:extLst>
              <a:ext uri="{FF2B5EF4-FFF2-40B4-BE49-F238E27FC236}">
                <a16:creationId xmlns:a16="http://schemas.microsoft.com/office/drawing/2014/main" id="{50C56EB0-13E0-410B-BACF-C157A90ECF61}"/>
              </a:ext>
            </a:extLst>
          </p:cNvPr>
          <p:cNvSpPr txBox="1"/>
          <p:nvPr/>
        </p:nvSpPr>
        <p:spPr>
          <a:xfrm>
            <a:off x="7181780" y="5037019"/>
            <a:ext cx="1962220" cy="461665"/>
          </a:xfrm>
          <a:prstGeom prst="rect">
            <a:avLst/>
          </a:prstGeom>
          <a:noFill/>
        </p:spPr>
        <p:txBody>
          <a:bodyPr wrap="square" rtlCol="0">
            <a:spAutoFit/>
          </a:bodyPr>
          <a:lstStyle/>
          <a:p>
            <a:r>
              <a:rPr sz="1200"/>
              <a:t>Clamping after waistband</a:t>
            </a:r>
            <a:br>
              <a:rPr sz="1200"/>
            </a:br>
            <a:r>
              <a:rPr sz="1200"/>
              <a:t>or if necessary up to 25%</a:t>
            </a:r>
            <a:endParaRPr lang="en-US" sz="1200" dirty="0"/>
          </a:p>
        </p:txBody>
      </p:sp>
      <p:sp>
        <p:nvSpPr>
          <p:cNvPr id="10" name="Textfeld 9">
            <a:extLst>
              <a:ext uri="{FF2B5EF4-FFF2-40B4-BE49-F238E27FC236}">
                <a16:creationId xmlns:a16="http://schemas.microsoft.com/office/drawing/2014/main" id="{D1D5BCCE-9B58-4C5F-9FC3-F97BB6E6A993}"/>
              </a:ext>
            </a:extLst>
          </p:cNvPr>
          <p:cNvSpPr txBox="1"/>
          <p:nvPr/>
        </p:nvSpPr>
        <p:spPr>
          <a:xfrm>
            <a:off x="7181780" y="2916864"/>
            <a:ext cx="2142747" cy="276999"/>
          </a:xfrm>
          <a:prstGeom prst="rect">
            <a:avLst/>
          </a:prstGeom>
          <a:noFill/>
        </p:spPr>
        <p:txBody>
          <a:bodyPr wrap="square" rtlCol="0">
            <a:spAutoFit/>
          </a:bodyPr>
          <a:lstStyle/>
          <a:p>
            <a:r>
              <a:rPr sz="1200"/>
              <a:t>Clamping at Fabric End</a:t>
            </a:r>
            <a:endParaRPr lang="en-US" sz="1200" dirty="0"/>
          </a:p>
        </p:txBody>
      </p:sp>
    </p:spTree>
    <p:extLst>
      <p:ext uri="{BB962C8B-B14F-4D97-AF65-F5344CB8AC3E}">
        <p14:creationId xmlns:p14="http://schemas.microsoft.com/office/powerpoint/2010/main" val="1192883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pPr marL="0" indent="0">
              <a:buNone/>
            </a:pPr>
            <a:endParaRPr lang="de-DE" dirty="0">
              <a:solidFill>
                <a:schemeClr val="tx1"/>
              </a:solidFill>
            </a:endParaRPr>
          </a:p>
          <a:p>
            <a:r>
              <a:rPr>
                <a:solidFill>
                  <a:schemeClr val="tx1"/>
                </a:solidFill>
              </a:rPr>
              <a:t>If only one yarn carrier is used above the start, all yarn carriers that are no longer needed are clamped to the left and right after the start.</a:t>
            </a:r>
          </a:p>
          <a:p>
            <a:r>
              <a:rPr>
                <a:solidFill>
                  <a:schemeClr val="tx1"/>
                </a:solidFill>
              </a:rPr>
              <a:t>If additional yarn carriers are used only in the first section of the pattern, they will be moved to the clamping home position (behind collecting clamp unit), clamped and cut together with the other yarn carriers of this side (comb thread, draw thread and possibly the rib thread).</a:t>
            </a:r>
          </a:p>
          <a:p>
            <a:r>
              <a:rPr>
                <a:solidFill>
                  <a:schemeClr val="tx1"/>
                </a:solidFill>
              </a:rPr>
              <a:t>If yarn carriers of the right and left side have to be moved to the home position, the clamping and cutting is moved upwards accordingly. </a:t>
            </a: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sz="1800">
                <a:solidFill>
                  <a:schemeClr val="tx1"/>
                </a:solidFill>
              </a:rPr>
              <a:t>What Both Variants of Automatic Clamping Have in Common</a:t>
            </a:r>
          </a:p>
        </p:txBody>
      </p:sp>
      <p:sp>
        <p:nvSpPr>
          <p:cNvPr id="15364" name="Text Box 4"/>
          <p:cNvSpPr txBox="1">
            <a:spLocks noChangeArrowheads="1"/>
          </p:cNvSpPr>
          <p:nvPr/>
        </p:nvSpPr>
        <p:spPr bwMode="auto">
          <a:xfrm>
            <a:off x="3057152" y="1988840"/>
            <a:ext cx="5762947" cy="536365"/>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sz="1400">
                <a:solidFill>
                  <a:srgbClr val="000000"/>
                </a:solidFill>
              </a:rPr>
              <a:t>The following behavior is identical for both clamping variants</a:t>
            </a: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sz="1000"/>
              <a:t>Table of Contents</a:t>
            </a:r>
            <a:endParaRPr lang="de-DE" dirty="0"/>
          </a:p>
        </p:txBody>
      </p:sp>
    </p:spTree>
    <p:extLst>
      <p:ext uri="{BB962C8B-B14F-4D97-AF65-F5344CB8AC3E}">
        <p14:creationId xmlns:p14="http://schemas.microsoft.com/office/powerpoint/2010/main" val="2789160682"/>
      </p:ext>
    </p:extLst>
  </p:cSld>
  <p:clrMapOvr>
    <a:masterClrMapping/>
  </p:clrMapOvr>
</p:sld>
</file>

<file path=ppt/theme/theme1.xml><?xml version="1.0" encoding="utf-8"?>
<a:theme xmlns:a="http://schemas.openxmlformats.org/drawingml/2006/main" name="TECHNOLOGIE-Aufzaehlung">
  <a:themeElements>
    <a:clrScheme name="Benutzerdefiniert 4">
      <a:dk1>
        <a:sysClr val="windowText" lastClr="000000"/>
      </a:dk1>
      <a:lt1>
        <a:srgbClr val="F0F2EA"/>
      </a:lt1>
      <a:dk2>
        <a:srgbClr val="BBC4A0"/>
      </a:dk2>
      <a:lt2>
        <a:srgbClr val="ADBA90"/>
      </a:lt2>
      <a:accent1>
        <a:srgbClr val="D6DDC9"/>
      </a:accent1>
      <a:accent2>
        <a:srgbClr val="F3A447"/>
      </a:accent2>
      <a:accent3>
        <a:srgbClr val="E7BC29"/>
      </a:accent3>
      <a:accent4>
        <a:srgbClr val="D092A7"/>
      </a:accent4>
      <a:accent5>
        <a:srgbClr val="ADBA90"/>
      </a:accent5>
      <a:accent6>
        <a:srgbClr val="ADBA90"/>
      </a:accent6>
      <a:hlink>
        <a:srgbClr val="0070C0"/>
      </a:hlink>
      <a:folHlink>
        <a:srgbClr val="7F6F6F"/>
      </a:folHlink>
    </a:clrScheme>
    <a:fontScheme name="TECHNOLOGIE-Aufzaehlung">
      <a:majorFont>
        <a:latin typeface="Arial Narrow"/>
        <a:ea typeface=""/>
        <a:cs typeface=""/>
      </a:majorFont>
      <a:minorFont>
        <a:latin typeface="Arial Narrow"/>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lnDef>
  </a:objectDefaults>
  <a:extraClrSchemeLst>
    <a:extraClrScheme>
      <a:clrScheme name="TECHNOLOGIE-Aufzaehlung 1">
        <a:dk1>
          <a:srgbClr val="000000"/>
        </a:dk1>
        <a:lt1>
          <a:srgbClr val="E0A7A3"/>
        </a:lt1>
        <a:dk2>
          <a:srgbClr val="A8001C"/>
        </a:dk2>
        <a:lt2>
          <a:srgbClr val="808080"/>
        </a:lt2>
        <a:accent1>
          <a:srgbClr val="E7BAB7"/>
        </a:accent1>
        <a:accent2>
          <a:srgbClr val="000000"/>
        </a:accent2>
        <a:accent3>
          <a:srgbClr val="EDD0CE"/>
        </a:accent3>
        <a:accent4>
          <a:srgbClr val="000000"/>
        </a:accent4>
        <a:accent5>
          <a:srgbClr val="F1D9D8"/>
        </a:accent5>
        <a:accent6>
          <a:srgbClr val="000000"/>
        </a:accent6>
        <a:hlink>
          <a:srgbClr val="A8001C"/>
        </a:hlink>
        <a:folHlink>
          <a:srgbClr val="E7BAB7"/>
        </a:folHlink>
      </a:clrScheme>
      <a:clrMap bg1="lt1" tx1="dk1" bg2="lt2" tx2="dk2" accent1="accent1" accent2="accent2" accent3="accent3" accent4="accent4" accent5="accent5" accent6="accent6" hlink="hlink" folHlink="folHlink"/>
    </a:extraClrScheme>
    <a:extraClrScheme>
      <a:clrScheme name="TECHNOLOGIE-Aufzaehlung 2">
        <a:dk1>
          <a:srgbClr val="000000"/>
        </a:dk1>
        <a:lt1>
          <a:srgbClr val="CAA7CD"/>
        </a:lt1>
        <a:dk2>
          <a:srgbClr val="7B295F"/>
        </a:dk2>
        <a:lt2>
          <a:srgbClr val="808080"/>
        </a:lt2>
        <a:accent1>
          <a:srgbClr val="DEC3E0"/>
        </a:accent1>
        <a:accent2>
          <a:srgbClr val="000000"/>
        </a:accent2>
        <a:accent3>
          <a:srgbClr val="E1D0E3"/>
        </a:accent3>
        <a:accent4>
          <a:srgbClr val="000000"/>
        </a:accent4>
        <a:accent5>
          <a:srgbClr val="ECDEED"/>
        </a:accent5>
        <a:accent6>
          <a:srgbClr val="000000"/>
        </a:accent6>
        <a:hlink>
          <a:srgbClr val="7B295F"/>
        </a:hlink>
        <a:folHlink>
          <a:srgbClr val="DEC3E0"/>
        </a:folHlink>
      </a:clrScheme>
      <a:clrMap bg1="lt1" tx1="dk1" bg2="lt2" tx2="dk2" accent1="accent1" accent2="accent2" accent3="accent3" accent4="accent4" accent5="accent5" accent6="accent6" hlink="hlink" folHlink="folHlink"/>
    </a:extraClrScheme>
    <a:extraClrScheme>
      <a:clrScheme name="TECHNOLOGIE-Aufzaehlung 3">
        <a:dk1>
          <a:srgbClr val="000000"/>
        </a:dk1>
        <a:lt1>
          <a:srgbClr val="A2BBE1"/>
        </a:lt1>
        <a:dk2>
          <a:srgbClr val="3F5FAA"/>
        </a:dk2>
        <a:lt2>
          <a:srgbClr val="808080"/>
        </a:lt2>
        <a:accent1>
          <a:srgbClr val="BACCE9"/>
        </a:accent1>
        <a:accent2>
          <a:srgbClr val="000000"/>
        </a:accent2>
        <a:accent3>
          <a:srgbClr val="CEDAEE"/>
        </a:accent3>
        <a:accent4>
          <a:srgbClr val="000000"/>
        </a:accent4>
        <a:accent5>
          <a:srgbClr val="D9E2F2"/>
        </a:accent5>
        <a:accent6>
          <a:srgbClr val="000000"/>
        </a:accent6>
        <a:hlink>
          <a:srgbClr val="3F5FAA"/>
        </a:hlink>
        <a:folHlink>
          <a:srgbClr val="BACCE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1204</Words>
  <Application>Microsoft Office PowerPoint</Application>
  <PresentationFormat>Bildschirmpräsentation (4:3)</PresentationFormat>
  <Paragraphs>155</Paragraphs>
  <Slides>17</Slides>
  <Notes>17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17</vt:i4>
      </vt:variant>
    </vt:vector>
  </HeadingPairs>
  <TitlesOfParts>
    <vt:vector size="21" baseType="lpstr">
      <vt:lpstr>Arial</vt:lpstr>
      <vt:lpstr>Arial Narrow</vt:lpstr>
      <vt:lpstr>Wingdings</vt:lpstr>
      <vt:lpstr>TECHNOLOGIE-Aufzaehlung</vt:lpstr>
      <vt:lpstr>PowerPoint-Präsentation</vt:lpstr>
      <vt:lpstr>Content</vt:lpstr>
      <vt:lpstr>User-defined Clamping and Cutting by Control Column </vt:lpstr>
      <vt:lpstr>Settings in Configuration below of the Variants of Clamping </vt:lpstr>
      <vt:lpstr>Clamping and Cutting Automatically Over Entire Pattern </vt:lpstr>
      <vt:lpstr>Clamping and Cutting Automatically Over Entire Pattern</vt:lpstr>
      <vt:lpstr>Clamping and Cutting Automatically After Start and at Pattern End (Default)</vt:lpstr>
      <vt:lpstr>Clamping and Cutting Automatically After Start and at Pattern End</vt:lpstr>
      <vt:lpstr>What Both Variants of Automatic Clamping Have in Common</vt:lpstr>
      <vt:lpstr>Intermediate Clamping (pattern example 1)</vt:lpstr>
      <vt:lpstr>Intermediate Clamping (pattern example 1)</vt:lpstr>
      <vt:lpstr>Intermediate Clamping (pattern example 1)</vt:lpstr>
      <vt:lpstr>Intermediate Clamping (pattern example 2)</vt:lpstr>
      <vt:lpstr>Section 3 (pattern example 3)</vt:lpstr>
      <vt:lpstr>Section 3 (pattern example 3)</vt:lpstr>
      <vt:lpstr>Section 3 (pattern example 4)</vt:lpstr>
      <vt:lpstr>Variants of Automatic Clamping</vt:lpstr>
    </vt:vector>
  </TitlesOfParts>
  <Company>Stoll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Fries</dc:creator>
  <cp:lastModifiedBy>Grueninger, Albrecht</cp:lastModifiedBy>
  <cp:revision>3199</cp:revision>
  <dcterms:created xsi:type="dcterms:W3CDTF">2005-08-10T06:04:28Z</dcterms:created>
  <dcterms:modified xsi:type="dcterms:W3CDTF">2025-03-27T08:47:21Z</dcterms:modified>
</cp:coreProperties>
</file>